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60" r:id="rId6"/>
    <p:sldId id="263" r:id="rId7"/>
    <p:sldId id="264" r:id="rId8"/>
    <p:sldId id="261" r:id="rId9"/>
    <p:sldId id="262" r:id="rId10"/>
    <p:sldId id="265" r:id="rId11"/>
    <p:sldId id="266" r:id="rId12"/>
    <p:sldId id="268" r:id="rId13"/>
    <p:sldId id="269" r:id="rId14"/>
    <p:sldId id="270" r:id="rId15"/>
    <p:sldId id="271" r:id="rId16"/>
    <p:sldId id="272" r:id="rId17"/>
    <p:sldId id="273" r:id="rId18"/>
    <p:sldId id="274" r:id="rId19"/>
    <p:sldId id="267"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28"/>
  </p:normalViewPr>
  <p:slideViewPr>
    <p:cSldViewPr snapToGrid="0">
      <p:cViewPr varScale="1">
        <p:scale>
          <a:sx n="110" d="100"/>
          <a:sy n="110" d="100"/>
        </p:scale>
        <p:origin x="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0F5F586-9F97-4D44-96D2-162AD860E265}" type="datetimeFigureOut">
              <a:rPr lang="en-US" smtClean="0"/>
              <a:t>5/12/24</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8A600F19-2047-5D4B-899C-961A30E54588}"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2473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5F586-9F97-4D44-96D2-162AD860E265}" type="datetimeFigureOut">
              <a:rPr lang="en-US" smtClean="0"/>
              <a:t>5/12/24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0F19-2047-5D4B-899C-961A30E54588}" type="slidenum">
              <a:rPr lang="en-US" smtClean="0"/>
              <a:t>‹#›</a:t>
            </a:fld>
            <a:endParaRPr lang="en-US"/>
          </a:p>
        </p:txBody>
      </p:sp>
    </p:spTree>
    <p:extLst>
      <p:ext uri="{BB962C8B-B14F-4D97-AF65-F5344CB8AC3E}">
        <p14:creationId xmlns:p14="http://schemas.microsoft.com/office/powerpoint/2010/main" val="3079539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5F586-9F97-4D44-96D2-162AD860E265}" type="datetimeFigureOut">
              <a:rPr lang="en-US" smtClean="0"/>
              <a:t>5/12/24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0F19-2047-5D4B-899C-961A30E54588}" type="slidenum">
              <a:rPr lang="en-US" smtClean="0"/>
              <a:t>‹#›</a:t>
            </a:fld>
            <a:endParaRPr lang="en-US"/>
          </a:p>
        </p:txBody>
      </p:sp>
    </p:spTree>
    <p:extLst>
      <p:ext uri="{BB962C8B-B14F-4D97-AF65-F5344CB8AC3E}">
        <p14:creationId xmlns:p14="http://schemas.microsoft.com/office/powerpoint/2010/main" val="110554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5F586-9F97-4D44-96D2-162AD860E265}" type="datetimeFigureOut">
              <a:rPr lang="en-US" smtClean="0"/>
              <a:t>5/12/24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0F19-2047-5D4B-899C-961A30E54588}" type="slidenum">
              <a:rPr lang="en-US" smtClean="0"/>
              <a:t>‹#›</a:t>
            </a:fld>
            <a:endParaRPr lang="en-US"/>
          </a:p>
        </p:txBody>
      </p:sp>
    </p:spTree>
    <p:extLst>
      <p:ext uri="{BB962C8B-B14F-4D97-AF65-F5344CB8AC3E}">
        <p14:creationId xmlns:p14="http://schemas.microsoft.com/office/powerpoint/2010/main" val="1645939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0F5F586-9F97-4D44-96D2-162AD860E265}" type="datetimeFigureOut">
              <a:rPr lang="en-US" smtClean="0"/>
              <a:t>5/12/24</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8A600F19-2047-5D4B-899C-961A30E54588}"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96714898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F5F586-9F97-4D44-96D2-162AD860E265}" type="datetimeFigureOut">
              <a:rPr lang="en-US" smtClean="0"/>
              <a:t>5/12/24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00F19-2047-5D4B-899C-961A30E54588}" type="slidenum">
              <a:rPr lang="en-US" smtClean="0"/>
              <a:t>‹#›</a:t>
            </a:fld>
            <a:endParaRPr lang="en-US"/>
          </a:p>
        </p:txBody>
      </p:sp>
    </p:spTree>
    <p:extLst>
      <p:ext uri="{BB962C8B-B14F-4D97-AF65-F5344CB8AC3E}">
        <p14:creationId xmlns:p14="http://schemas.microsoft.com/office/powerpoint/2010/main" val="5888449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F5F586-9F97-4D44-96D2-162AD860E265}" type="datetimeFigureOut">
              <a:rPr lang="en-US" smtClean="0"/>
              <a:t>5/12/24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00F19-2047-5D4B-899C-961A30E54588}" type="slidenum">
              <a:rPr lang="en-US" smtClean="0"/>
              <a:t>‹#›</a:t>
            </a:fld>
            <a:endParaRPr lang="en-US"/>
          </a:p>
        </p:txBody>
      </p:sp>
    </p:spTree>
    <p:extLst>
      <p:ext uri="{BB962C8B-B14F-4D97-AF65-F5344CB8AC3E}">
        <p14:creationId xmlns:p14="http://schemas.microsoft.com/office/powerpoint/2010/main" val="171146446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F5F586-9F97-4D44-96D2-162AD860E265}" type="datetimeFigureOut">
              <a:rPr lang="en-US" smtClean="0"/>
              <a:t>5/12/24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00F19-2047-5D4B-899C-961A30E54588}" type="slidenum">
              <a:rPr lang="en-US" smtClean="0"/>
              <a:t>‹#›</a:t>
            </a:fld>
            <a:endParaRPr lang="en-US"/>
          </a:p>
        </p:txBody>
      </p:sp>
    </p:spTree>
    <p:extLst>
      <p:ext uri="{BB962C8B-B14F-4D97-AF65-F5344CB8AC3E}">
        <p14:creationId xmlns:p14="http://schemas.microsoft.com/office/powerpoint/2010/main" val="535525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F5F586-9F97-4D44-96D2-162AD860E265}" type="datetimeFigureOut">
              <a:rPr lang="en-US" smtClean="0"/>
              <a:t>5/12/24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00F19-2047-5D4B-899C-961A30E54588}" type="slidenum">
              <a:rPr lang="en-US" smtClean="0"/>
              <a:t>‹#›</a:t>
            </a:fld>
            <a:endParaRPr lang="en-US"/>
          </a:p>
        </p:txBody>
      </p:sp>
    </p:spTree>
    <p:extLst>
      <p:ext uri="{BB962C8B-B14F-4D97-AF65-F5344CB8AC3E}">
        <p14:creationId xmlns:p14="http://schemas.microsoft.com/office/powerpoint/2010/main" val="17054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0F5F586-9F97-4D44-96D2-162AD860E265}" type="datetimeFigureOut">
              <a:rPr lang="en-US" smtClean="0"/>
              <a:t>5/12/24</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8A600F19-2047-5D4B-899C-961A30E54588}"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832009"/>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0F5F586-9F97-4D44-96D2-162AD860E265}" type="datetimeFigureOut">
              <a:rPr lang="en-US" smtClean="0"/>
              <a:t>5/12/24</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8A600F19-2047-5D4B-899C-961A30E54588}" type="slidenum">
              <a:rPr lang="en-US" smtClean="0"/>
              <a:t>‹#›</a:t>
            </a:fld>
            <a:endParaRPr lang="en-US"/>
          </a:p>
        </p:txBody>
      </p:sp>
    </p:spTree>
    <p:extLst>
      <p:ext uri="{BB962C8B-B14F-4D97-AF65-F5344CB8AC3E}">
        <p14:creationId xmlns:p14="http://schemas.microsoft.com/office/powerpoint/2010/main" val="2154544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0F5F586-9F97-4D44-96D2-162AD860E265}" type="datetimeFigureOut">
              <a:rPr lang="en-US" smtClean="0"/>
              <a:t>5/12/24</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8A600F19-2047-5D4B-899C-961A30E54588}"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77538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9C4A-B80F-C786-E3FA-592CB37CFC38}"/>
              </a:ext>
            </a:extLst>
          </p:cNvPr>
          <p:cNvSpPr>
            <a:spLocks noGrp="1"/>
          </p:cNvSpPr>
          <p:nvPr>
            <p:ph type="ctrTitle"/>
          </p:nvPr>
        </p:nvSpPr>
        <p:spPr>
          <a:xfrm>
            <a:off x="936791" y="1129042"/>
            <a:ext cx="10318418" cy="4394988"/>
          </a:xfrm>
        </p:spPr>
        <p:txBody>
          <a:bodyPr/>
          <a:lstStyle/>
          <a:p>
            <a:r>
              <a:rPr lang="en-US" sz="5400" dirty="0"/>
              <a:t>Enron network analysis and community DETECTION </a:t>
            </a:r>
          </a:p>
        </p:txBody>
      </p:sp>
      <p:sp>
        <p:nvSpPr>
          <p:cNvPr id="3" name="Subtitle 2">
            <a:extLst>
              <a:ext uri="{FF2B5EF4-FFF2-40B4-BE49-F238E27FC236}">
                <a16:creationId xmlns:a16="http://schemas.microsoft.com/office/drawing/2014/main" id="{BF7C67E1-8EB9-BB9F-D29E-1BA7D9F3D0E7}"/>
              </a:ext>
            </a:extLst>
          </p:cNvPr>
          <p:cNvSpPr>
            <a:spLocks noGrp="1"/>
          </p:cNvSpPr>
          <p:nvPr>
            <p:ph type="subTitle" idx="1"/>
          </p:nvPr>
        </p:nvSpPr>
        <p:spPr>
          <a:xfrm>
            <a:off x="2029639" y="5524030"/>
            <a:ext cx="8132722" cy="1223500"/>
          </a:xfrm>
        </p:spPr>
        <p:txBody>
          <a:bodyPr>
            <a:normAutofit/>
          </a:bodyPr>
          <a:lstStyle/>
          <a:p>
            <a:r>
              <a:rPr lang="en-US" dirty="0"/>
              <a:t>SUBMITTED BY: KAUSTUBH LOHANI </a:t>
            </a:r>
          </a:p>
          <a:p>
            <a:r>
              <a:rPr lang="en-US" dirty="0"/>
              <a:t>CWID</a:t>
            </a:r>
            <a:r>
              <a:rPr lang="en-US"/>
              <a:t>: 20012217</a:t>
            </a:r>
            <a:endParaRPr lang="en-US" dirty="0"/>
          </a:p>
        </p:txBody>
      </p:sp>
    </p:spTree>
    <p:extLst>
      <p:ext uri="{BB962C8B-B14F-4D97-AF65-F5344CB8AC3E}">
        <p14:creationId xmlns:p14="http://schemas.microsoft.com/office/powerpoint/2010/main" val="345873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721E9-17F3-39A6-C1F3-3698A22499A6}"/>
              </a:ext>
            </a:extLst>
          </p:cNvPr>
          <p:cNvSpPr>
            <a:spLocks noGrp="1"/>
          </p:cNvSpPr>
          <p:nvPr>
            <p:ph type="title"/>
          </p:nvPr>
        </p:nvSpPr>
        <p:spPr/>
        <p:txBody>
          <a:bodyPr/>
          <a:lstStyle/>
          <a:p>
            <a:r>
              <a:rPr lang="en-US" dirty="0"/>
              <a:t>Graph exploratory analysis - I</a:t>
            </a:r>
          </a:p>
        </p:txBody>
      </p:sp>
      <p:pic>
        <p:nvPicPr>
          <p:cNvPr id="4" name="Content Placeholder 3">
            <a:extLst>
              <a:ext uri="{FF2B5EF4-FFF2-40B4-BE49-F238E27FC236}">
                <a16:creationId xmlns:a16="http://schemas.microsoft.com/office/drawing/2014/main" id="{62A1F656-70C4-2CBA-4D8D-4E5102CFE250}"/>
              </a:ext>
            </a:extLst>
          </p:cNvPr>
          <p:cNvPicPr>
            <a:picLocks noGrp="1" noChangeAspect="1"/>
          </p:cNvPicPr>
          <p:nvPr>
            <p:ph idx="1"/>
          </p:nvPr>
        </p:nvPicPr>
        <p:blipFill>
          <a:blip r:embed="rId2"/>
          <a:stretch>
            <a:fillRect/>
          </a:stretch>
        </p:blipFill>
        <p:spPr>
          <a:xfrm>
            <a:off x="6340839" y="1716473"/>
            <a:ext cx="5159657" cy="4091518"/>
          </a:xfrm>
          <a:prstGeom prst="rect">
            <a:avLst/>
          </a:prstGeom>
        </p:spPr>
      </p:pic>
      <p:graphicFrame>
        <p:nvGraphicFramePr>
          <p:cNvPr id="8" name="Table 8">
            <a:extLst>
              <a:ext uri="{FF2B5EF4-FFF2-40B4-BE49-F238E27FC236}">
                <a16:creationId xmlns:a16="http://schemas.microsoft.com/office/drawing/2014/main" id="{76DA5CE7-5FD4-9937-7372-D758994783A0}"/>
              </a:ext>
            </a:extLst>
          </p:cNvPr>
          <p:cNvGraphicFramePr>
            <a:graphicFrameLocks noGrp="1"/>
          </p:cNvGraphicFramePr>
          <p:nvPr>
            <p:extLst>
              <p:ext uri="{D42A27DB-BD31-4B8C-83A1-F6EECF244321}">
                <p14:modId xmlns:p14="http://schemas.microsoft.com/office/powerpoint/2010/main" val="2755289454"/>
              </p:ext>
            </p:extLst>
          </p:nvPr>
        </p:nvGraphicFramePr>
        <p:xfrm>
          <a:off x="1391276" y="5019821"/>
          <a:ext cx="4319953" cy="1238833"/>
        </p:xfrm>
        <a:graphic>
          <a:graphicData uri="http://schemas.openxmlformats.org/drawingml/2006/table">
            <a:tbl>
              <a:tblPr bandRow="1">
                <a:tableStyleId>{5C22544A-7EE6-4342-B048-85BDC9FD1C3A}</a:tableStyleId>
              </a:tblPr>
              <a:tblGrid>
                <a:gridCol w="3291886">
                  <a:extLst>
                    <a:ext uri="{9D8B030D-6E8A-4147-A177-3AD203B41FA5}">
                      <a16:colId xmlns:a16="http://schemas.microsoft.com/office/drawing/2014/main" val="1350889874"/>
                    </a:ext>
                  </a:extLst>
                </a:gridCol>
                <a:gridCol w="1028067">
                  <a:extLst>
                    <a:ext uri="{9D8B030D-6E8A-4147-A177-3AD203B41FA5}">
                      <a16:colId xmlns:a16="http://schemas.microsoft.com/office/drawing/2014/main" val="30132341"/>
                    </a:ext>
                  </a:extLst>
                </a:gridCol>
              </a:tblGrid>
              <a:tr h="318504">
                <a:tc>
                  <a:txBody>
                    <a:bodyPr/>
                    <a:lstStyle/>
                    <a:p>
                      <a:r>
                        <a:rPr lang="en-US" dirty="0"/>
                        <a:t>Average Degree</a:t>
                      </a:r>
                    </a:p>
                  </a:txBody>
                  <a:tcPr/>
                </a:tc>
                <a:tc>
                  <a:txBody>
                    <a:bodyPr/>
                    <a:lstStyle/>
                    <a:p>
                      <a:r>
                        <a:rPr lang="en-US" dirty="0"/>
                        <a:t>3.6</a:t>
                      </a:r>
                    </a:p>
                  </a:txBody>
                  <a:tcPr/>
                </a:tc>
                <a:extLst>
                  <a:ext uri="{0D108BD9-81ED-4DB2-BD59-A6C34878D82A}">
                    <a16:rowId xmlns:a16="http://schemas.microsoft.com/office/drawing/2014/main" val="3857008187"/>
                  </a:ext>
                </a:extLst>
              </a:tr>
              <a:tr h="355118">
                <a:tc>
                  <a:txBody>
                    <a:bodyPr/>
                    <a:lstStyle/>
                    <a:p>
                      <a:r>
                        <a:rPr lang="en-US" dirty="0"/>
                        <a:t>Density of the Graph</a:t>
                      </a:r>
                    </a:p>
                  </a:txBody>
                  <a:tcPr/>
                </a:tc>
                <a:tc>
                  <a:txBody>
                    <a:bodyPr/>
                    <a:lstStyle/>
                    <a:p>
                      <a:r>
                        <a:rPr lang="en-US" dirty="0"/>
                        <a:t>0.001</a:t>
                      </a:r>
                    </a:p>
                  </a:txBody>
                  <a:tcPr/>
                </a:tc>
                <a:extLst>
                  <a:ext uri="{0D108BD9-81ED-4DB2-BD59-A6C34878D82A}">
                    <a16:rowId xmlns:a16="http://schemas.microsoft.com/office/drawing/2014/main" val="190597181"/>
                  </a:ext>
                </a:extLst>
              </a:tr>
              <a:tr h="507313">
                <a:tc>
                  <a:txBody>
                    <a:bodyPr/>
                    <a:lstStyle/>
                    <a:p>
                      <a:r>
                        <a:rPr lang="en-US" dirty="0"/>
                        <a:t>Average Clustering Coefficient</a:t>
                      </a:r>
                    </a:p>
                  </a:txBody>
                  <a:tcPr/>
                </a:tc>
                <a:tc>
                  <a:txBody>
                    <a:bodyPr/>
                    <a:lstStyle/>
                    <a:p>
                      <a:r>
                        <a:rPr lang="en-US" dirty="0"/>
                        <a:t>0.52</a:t>
                      </a:r>
                    </a:p>
                  </a:txBody>
                  <a:tcPr/>
                </a:tc>
                <a:extLst>
                  <a:ext uri="{0D108BD9-81ED-4DB2-BD59-A6C34878D82A}">
                    <a16:rowId xmlns:a16="http://schemas.microsoft.com/office/drawing/2014/main" val="1580430481"/>
                  </a:ext>
                </a:extLst>
              </a:tr>
            </a:tbl>
          </a:graphicData>
        </a:graphic>
      </p:graphicFrame>
      <p:pic>
        <p:nvPicPr>
          <p:cNvPr id="9" name="Picture 8">
            <a:extLst>
              <a:ext uri="{FF2B5EF4-FFF2-40B4-BE49-F238E27FC236}">
                <a16:creationId xmlns:a16="http://schemas.microsoft.com/office/drawing/2014/main" id="{EA484281-2BF6-BF06-7319-F235239654F0}"/>
              </a:ext>
            </a:extLst>
          </p:cNvPr>
          <p:cNvPicPr>
            <a:picLocks noChangeAspect="1"/>
          </p:cNvPicPr>
          <p:nvPr/>
        </p:nvPicPr>
        <p:blipFill>
          <a:blip r:embed="rId3"/>
          <a:stretch>
            <a:fillRect/>
          </a:stretch>
        </p:blipFill>
        <p:spPr>
          <a:xfrm>
            <a:off x="1391276" y="1218762"/>
            <a:ext cx="4319954" cy="3403600"/>
          </a:xfrm>
          <a:prstGeom prst="rect">
            <a:avLst/>
          </a:prstGeom>
        </p:spPr>
      </p:pic>
    </p:spTree>
    <p:extLst>
      <p:ext uri="{BB962C8B-B14F-4D97-AF65-F5344CB8AC3E}">
        <p14:creationId xmlns:p14="http://schemas.microsoft.com/office/powerpoint/2010/main" val="572860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0999-A057-9B10-0891-0DF0DD5C9452}"/>
              </a:ext>
            </a:extLst>
          </p:cNvPr>
          <p:cNvSpPr>
            <a:spLocks noGrp="1"/>
          </p:cNvSpPr>
          <p:nvPr>
            <p:ph type="title"/>
          </p:nvPr>
        </p:nvSpPr>
        <p:spPr/>
        <p:txBody>
          <a:bodyPr/>
          <a:lstStyle/>
          <a:p>
            <a:r>
              <a:rPr lang="en-US" dirty="0"/>
              <a:t>Community detection - Louvain</a:t>
            </a:r>
          </a:p>
        </p:txBody>
      </p:sp>
      <p:pic>
        <p:nvPicPr>
          <p:cNvPr id="4" name="Picture 3">
            <a:extLst>
              <a:ext uri="{FF2B5EF4-FFF2-40B4-BE49-F238E27FC236}">
                <a16:creationId xmlns:a16="http://schemas.microsoft.com/office/drawing/2014/main" id="{A04A352C-013A-0D23-0F15-EF6B0D67F748}"/>
              </a:ext>
            </a:extLst>
          </p:cNvPr>
          <p:cNvPicPr>
            <a:picLocks noChangeAspect="1"/>
          </p:cNvPicPr>
          <p:nvPr/>
        </p:nvPicPr>
        <p:blipFill>
          <a:blip r:embed="rId2"/>
          <a:stretch>
            <a:fillRect/>
          </a:stretch>
        </p:blipFill>
        <p:spPr>
          <a:xfrm>
            <a:off x="6276622" y="1128451"/>
            <a:ext cx="5633155" cy="4507528"/>
          </a:xfrm>
          <a:prstGeom prst="rect">
            <a:avLst/>
          </a:prstGeom>
        </p:spPr>
      </p:pic>
      <p:pic>
        <p:nvPicPr>
          <p:cNvPr id="6" name="Picture 5">
            <a:extLst>
              <a:ext uri="{FF2B5EF4-FFF2-40B4-BE49-F238E27FC236}">
                <a16:creationId xmlns:a16="http://schemas.microsoft.com/office/drawing/2014/main" id="{C0934422-AA4D-4EF7-3C88-D0018BE8E056}"/>
              </a:ext>
            </a:extLst>
          </p:cNvPr>
          <p:cNvPicPr>
            <a:picLocks noChangeAspect="1"/>
          </p:cNvPicPr>
          <p:nvPr/>
        </p:nvPicPr>
        <p:blipFill>
          <a:blip r:embed="rId3"/>
          <a:stretch>
            <a:fillRect/>
          </a:stretch>
        </p:blipFill>
        <p:spPr>
          <a:xfrm>
            <a:off x="939799" y="1128450"/>
            <a:ext cx="5336823" cy="4507528"/>
          </a:xfrm>
          <a:prstGeom prst="rect">
            <a:avLst/>
          </a:prstGeom>
        </p:spPr>
      </p:pic>
      <p:sp>
        <p:nvSpPr>
          <p:cNvPr id="8" name="TextBox 7">
            <a:extLst>
              <a:ext uri="{FF2B5EF4-FFF2-40B4-BE49-F238E27FC236}">
                <a16:creationId xmlns:a16="http://schemas.microsoft.com/office/drawing/2014/main" id="{E7F7CAA9-295E-2307-5513-8EE31CF722E5}"/>
              </a:ext>
            </a:extLst>
          </p:cNvPr>
          <p:cNvSpPr txBox="1"/>
          <p:nvPr/>
        </p:nvSpPr>
        <p:spPr>
          <a:xfrm>
            <a:off x="4394569" y="5825071"/>
            <a:ext cx="3892539" cy="923330"/>
          </a:xfrm>
          <a:prstGeom prst="rect">
            <a:avLst/>
          </a:prstGeom>
          <a:noFill/>
        </p:spPr>
        <p:txBody>
          <a:bodyPr wrap="square">
            <a:spAutoFit/>
          </a:bodyPr>
          <a:lstStyle/>
          <a:p>
            <a:pPr algn="ctr"/>
            <a:r>
              <a:rPr lang="en-US" b="0" i="0" dirty="0">
                <a:solidFill>
                  <a:schemeClr val="tx2"/>
                </a:solidFill>
                <a:effectLst/>
                <a:latin typeface="Menlo" panose="020B0609030804020204" pitchFamily="49" charset="0"/>
              </a:rPr>
              <a:t>Modularity: 0.97 </a:t>
            </a:r>
          </a:p>
          <a:p>
            <a:pPr algn="ctr"/>
            <a:r>
              <a:rPr lang="en-US" b="0" i="0" dirty="0">
                <a:solidFill>
                  <a:schemeClr val="tx2"/>
                </a:solidFill>
                <a:effectLst/>
                <a:latin typeface="Menlo" panose="020B0609030804020204" pitchFamily="49" charset="0"/>
              </a:rPr>
              <a:t>Conductance: 0.015</a:t>
            </a:r>
          </a:p>
          <a:p>
            <a:pPr algn="ctr"/>
            <a:r>
              <a:rPr lang="en-US" dirty="0">
                <a:solidFill>
                  <a:schemeClr val="tx2"/>
                </a:solidFill>
                <a:latin typeface="Menlo" panose="020B0609030804020204" pitchFamily="49" charset="0"/>
              </a:rPr>
              <a:t>Number of Communities: 67</a:t>
            </a:r>
            <a:endParaRPr lang="en-US" dirty="0">
              <a:solidFill>
                <a:schemeClr val="tx2"/>
              </a:solidFill>
            </a:endParaRPr>
          </a:p>
        </p:txBody>
      </p:sp>
      <p:sp>
        <p:nvSpPr>
          <p:cNvPr id="10" name="TextBox 9">
            <a:extLst>
              <a:ext uri="{FF2B5EF4-FFF2-40B4-BE49-F238E27FC236}">
                <a16:creationId xmlns:a16="http://schemas.microsoft.com/office/drawing/2014/main" id="{3A0A1E3F-509F-0121-1F2A-FA138022BAF2}"/>
              </a:ext>
            </a:extLst>
          </p:cNvPr>
          <p:cNvSpPr txBox="1"/>
          <p:nvPr/>
        </p:nvSpPr>
        <p:spPr>
          <a:xfrm>
            <a:off x="2054577" y="5635978"/>
            <a:ext cx="2765778" cy="369332"/>
          </a:xfrm>
          <a:prstGeom prst="rect">
            <a:avLst/>
          </a:prstGeom>
          <a:noFill/>
        </p:spPr>
        <p:txBody>
          <a:bodyPr wrap="square">
            <a:spAutoFit/>
          </a:bodyPr>
          <a:lstStyle/>
          <a:p>
            <a:pPr algn="ctr"/>
            <a:r>
              <a:rPr lang="en-US" sz="1800" b="1" dirty="0">
                <a:solidFill>
                  <a:srgbClr val="569CD6"/>
                </a:solidFill>
                <a:effectLst/>
                <a:latin typeface="Menlo" panose="020B0609030804020204" pitchFamily="49" charset="0"/>
              </a:rPr>
              <a:t>Condensed Graph</a:t>
            </a:r>
            <a:endParaRPr lang="en-US" b="1" dirty="0">
              <a:solidFill>
                <a:srgbClr val="569CD6"/>
              </a:solidFill>
              <a:latin typeface="Menlo" panose="020B0609030804020204" pitchFamily="49" charset="0"/>
            </a:endParaRPr>
          </a:p>
        </p:txBody>
      </p:sp>
      <p:sp>
        <p:nvSpPr>
          <p:cNvPr id="11" name="TextBox 10">
            <a:extLst>
              <a:ext uri="{FF2B5EF4-FFF2-40B4-BE49-F238E27FC236}">
                <a16:creationId xmlns:a16="http://schemas.microsoft.com/office/drawing/2014/main" id="{BD859EF2-27E7-8B8C-A8C6-036A31E7FB27}"/>
              </a:ext>
            </a:extLst>
          </p:cNvPr>
          <p:cNvSpPr txBox="1"/>
          <p:nvPr/>
        </p:nvSpPr>
        <p:spPr>
          <a:xfrm>
            <a:off x="7975599" y="5635978"/>
            <a:ext cx="2765778" cy="369332"/>
          </a:xfrm>
          <a:prstGeom prst="rect">
            <a:avLst/>
          </a:prstGeom>
          <a:noFill/>
        </p:spPr>
        <p:txBody>
          <a:bodyPr wrap="square">
            <a:spAutoFit/>
          </a:bodyPr>
          <a:lstStyle/>
          <a:p>
            <a:pPr algn="ctr"/>
            <a:r>
              <a:rPr lang="en-US" b="1" dirty="0">
                <a:solidFill>
                  <a:srgbClr val="569CD6"/>
                </a:solidFill>
                <a:latin typeface="Menlo" panose="020B0609030804020204" pitchFamily="49" charset="0"/>
              </a:rPr>
              <a:t>Full Data </a:t>
            </a:r>
            <a:r>
              <a:rPr lang="en-US" sz="1800" b="1" dirty="0">
                <a:solidFill>
                  <a:srgbClr val="569CD6"/>
                </a:solidFill>
                <a:effectLst/>
                <a:latin typeface="Menlo" panose="020B0609030804020204" pitchFamily="49" charset="0"/>
              </a:rPr>
              <a:t>Graph</a:t>
            </a:r>
            <a:endParaRPr lang="en-US" b="1" dirty="0">
              <a:solidFill>
                <a:srgbClr val="569CD6"/>
              </a:solidFill>
              <a:latin typeface="Menlo" panose="020B0609030804020204" pitchFamily="49" charset="0"/>
            </a:endParaRPr>
          </a:p>
        </p:txBody>
      </p:sp>
    </p:spTree>
    <p:extLst>
      <p:ext uri="{BB962C8B-B14F-4D97-AF65-F5344CB8AC3E}">
        <p14:creationId xmlns:p14="http://schemas.microsoft.com/office/powerpoint/2010/main" val="1550107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0999-A057-9B10-0891-0DF0DD5C9452}"/>
              </a:ext>
            </a:extLst>
          </p:cNvPr>
          <p:cNvSpPr>
            <a:spLocks noGrp="1"/>
          </p:cNvSpPr>
          <p:nvPr>
            <p:ph type="title"/>
          </p:nvPr>
        </p:nvSpPr>
        <p:spPr/>
        <p:txBody>
          <a:bodyPr/>
          <a:lstStyle/>
          <a:p>
            <a:r>
              <a:rPr lang="en-US" dirty="0"/>
              <a:t>Community detection - LPA</a:t>
            </a:r>
          </a:p>
        </p:txBody>
      </p:sp>
      <p:sp>
        <p:nvSpPr>
          <p:cNvPr id="8" name="TextBox 7">
            <a:extLst>
              <a:ext uri="{FF2B5EF4-FFF2-40B4-BE49-F238E27FC236}">
                <a16:creationId xmlns:a16="http://schemas.microsoft.com/office/drawing/2014/main" id="{E7F7CAA9-295E-2307-5513-8EE31CF722E5}"/>
              </a:ext>
            </a:extLst>
          </p:cNvPr>
          <p:cNvSpPr txBox="1"/>
          <p:nvPr/>
        </p:nvSpPr>
        <p:spPr>
          <a:xfrm>
            <a:off x="4394569" y="5825071"/>
            <a:ext cx="3892539" cy="923330"/>
          </a:xfrm>
          <a:prstGeom prst="rect">
            <a:avLst/>
          </a:prstGeom>
          <a:noFill/>
        </p:spPr>
        <p:txBody>
          <a:bodyPr wrap="square">
            <a:spAutoFit/>
          </a:bodyPr>
          <a:lstStyle/>
          <a:p>
            <a:pPr algn="ctr"/>
            <a:r>
              <a:rPr lang="en-US" b="0" i="0" dirty="0">
                <a:solidFill>
                  <a:schemeClr val="tx2"/>
                </a:solidFill>
                <a:effectLst/>
                <a:latin typeface="Menlo" panose="020B0609030804020204" pitchFamily="49" charset="0"/>
              </a:rPr>
              <a:t>Modularity: 0.82 </a:t>
            </a:r>
          </a:p>
          <a:p>
            <a:pPr algn="ctr"/>
            <a:r>
              <a:rPr lang="en-US" b="0" i="0" dirty="0">
                <a:solidFill>
                  <a:schemeClr val="tx2"/>
                </a:solidFill>
                <a:effectLst/>
                <a:latin typeface="Menlo" panose="020B0609030804020204" pitchFamily="49" charset="0"/>
              </a:rPr>
              <a:t>Conductance: 0.25</a:t>
            </a:r>
          </a:p>
          <a:p>
            <a:pPr algn="ctr"/>
            <a:r>
              <a:rPr lang="en-US" dirty="0">
                <a:solidFill>
                  <a:schemeClr val="tx2"/>
                </a:solidFill>
                <a:latin typeface="Menlo" panose="020B0609030804020204" pitchFamily="49" charset="0"/>
              </a:rPr>
              <a:t>Number of Communities: 563</a:t>
            </a:r>
            <a:endParaRPr lang="en-US" dirty="0">
              <a:solidFill>
                <a:schemeClr val="tx2"/>
              </a:solidFill>
            </a:endParaRPr>
          </a:p>
        </p:txBody>
      </p:sp>
      <p:sp>
        <p:nvSpPr>
          <p:cNvPr id="10" name="TextBox 9">
            <a:extLst>
              <a:ext uri="{FF2B5EF4-FFF2-40B4-BE49-F238E27FC236}">
                <a16:creationId xmlns:a16="http://schemas.microsoft.com/office/drawing/2014/main" id="{3A0A1E3F-509F-0121-1F2A-FA138022BAF2}"/>
              </a:ext>
            </a:extLst>
          </p:cNvPr>
          <p:cNvSpPr txBox="1"/>
          <p:nvPr/>
        </p:nvSpPr>
        <p:spPr>
          <a:xfrm>
            <a:off x="2054577" y="5635978"/>
            <a:ext cx="2765778" cy="369332"/>
          </a:xfrm>
          <a:prstGeom prst="rect">
            <a:avLst/>
          </a:prstGeom>
          <a:noFill/>
        </p:spPr>
        <p:txBody>
          <a:bodyPr wrap="square">
            <a:spAutoFit/>
          </a:bodyPr>
          <a:lstStyle/>
          <a:p>
            <a:pPr algn="ctr"/>
            <a:r>
              <a:rPr lang="en-US" sz="1800" b="1" dirty="0">
                <a:solidFill>
                  <a:srgbClr val="569CD6"/>
                </a:solidFill>
                <a:effectLst/>
                <a:latin typeface="Menlo" panose="020B0609030804020204" pitchFamily="49" charset="0"/>
              </a:rPr>
              <a:t>Condensed Graph</a:t>
            </a:r>
            <a:endParaRPr lang="en-US" b="1" dirty="0">
              <a:solidFill>
                <a:srgbClr val="569CD6"/>
              </a:solidFill>
              <a:latin typeface="Menlo" panose="020B0609030804020204" pitchFamily="49" charset="0"/>
            </a:endParaRPr>
          </a:p>
        </p:txBody>
      </p:sp>
      <p:sp>
        <p:nvSpPr>
          <p:cNvPr id="11" name="TextBox 10">
            <a:extLst>
              <a:ext uri="{FF2B5EF4-FFF2-40B4-BE49-F238E27FC236}">
                <a16:creationId xmlns:a16="http://schemas.microsoft.com/office/drawing/2014/main" id="{BD859EF2-27E7-8B8C-A8C6-036A31E7FB27}"/>
              </a:ext>
            </a:extLst>
          </p:cNvPr>
          <p:cNvSpPr txBox="1"/>
          <p:nvPr/>
        </p:nvSpPr>
        <p:spPr>
          <a:xfrm>
            <a:off x="7975599" y="5635978"/>
            <a:ext cx="2765778" cy="369332"/>
          </a:xfrm>
          <a:prstGeom prst="rect">
            <a:avLst/>
          </a:prstGeom>
          <a:noFill/>
        </p:spPr>
        <p:txBody>
          <a:bodyPr wrap="square">
            <a:spAutoFit/>
          </a:bodyPr>
          <a:lstStyle/>
          <a:p>
            <a:pPr algn="ctr"/>
            <a:r>
              <a:rPr lang="en-US" b="1" dirty="0">
                <a:solidFill>
                  <a:srgbClr val="569CD6"/>
                </a:solidFill>
                <a:latin typeface="Menlo" panose="020B0609030804020204" pitchFamily="49" charset="0"/>
              </a:rPr>
              <a:t>Full Data </a:t>
            </a:r>
            <a:r>
              <a:rPr lang="en-US" sz="1800" b="1" dirty="0">
                <a:solidFill>
                  <a:srgbClr val="569CD6"/>
                </a:solidFill>
                <a:effectLst/>
                <a:latin typeface="Menlo" panose="020B0609030804020204" pitchFamily="49" charset="0"/>
              </a:rPr>
              <a:t>Graph</a:t>
            </a:r>
            <a:endParaRPr lang="en-US" b="1" dirty="0">
              <a:solidFill>
                <a:srgbClr val="569CD6"/>
              </a:solidFill>
              <a:latin typeface="Menlo" panose="020B0609030804020204" pitchFamily="49" charset="0"/>
            </a:endParaRPr>
          </a:p>
        </p:txBody>
      </p:sp>
      <p:pic>
        <p:nvPicPr>
          <p:cNvPr id="3" name="Picture 2">
            <a:extLst>
              <a:ext uri="{FF2B5EF4-FFF2-40B4-BE49-F238E27FC236}">
                <a16:creationId xmlns:a16="http://schemas.microsoft.com/office/drawing/2014/main" id="{5710CC34-9DC8-B3DB-3A8E-6C984E353DB4}"/>
              </a:ext>
            </a:extLst>
          </p:cNvPr>
          <p:cNvPicPr>
            <a:picLocks noChangeAspect="1"/>
          </p:cNvPicPr>
          <p:nvPr/>
        </p:nvPicPr>
        <p:blipFill>
          <a:blip r:embed="rId2"/>
          <a:stretch>
            <a:fillRect/>
          </a:stretch>
        </p:blipFill>
        <p:spPr>
          <a:xfrm>
            <a:off x="925689" y="1128451"/>
            <a:ext cx="5350933" cy="4507527"/>
          </a:xfrm>
          <a:prstGeom prst="rect">
            <a:avLst/>
          </a:prstGeom>
        </p:spPr>
      </p:pic>
      <p:pic>
        <p:nvPicPr>
          <p:cNvPr id="5" name="Picture 4">
            <a:extLst>
              <a:ext uri="{FF2B5EF4-FFF2-40B4-BE49-F238E27FC236}">
                <a16:creationId xmlns:a16="http://schemas.microsoft.com/office/drawing/2014/main" id="{76372693-AFC4-70AB-6CCA-9BEF0D069F94}"/>
              </a:ext>
            </a:extLst>
          </p:cNvPr>
          <p:cNvPicPr>
            <a:picLocks noChangeAspect="1"/>
          </p:cNvPicPr>
          <p:nvPr/>
        </p:nvPicPr>
        <p:blipFill>
          <a:blip r:embed="rId3"/>
          <a:stretch>
            <a:fillRect/>
          </a:stretch>
        </p:blipFill>
        <p:spPr>
          <a:xfrm>
            <a:off x="6276622" y="1128451"/>
            <a:ext cx="5633156" cy="4507527"/>
          </a:xfrm>
          <a:prstGeom prst="rect">
            <a:avLst/>
          </a:prstGeom>
        </p:spPr>
      </p:pic>
    </p:spTree>
    <p:extLst>
      <p:ext uri="{BB962C8B-B14F-4D97-AF65-F5344CB8AC3E}">
        <p14:creationId xmlns:p14="http://schemas.microsoft.com/office/powerpoint/2010/main" val="1411783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0999-A057-9B10-0891-0DF0DD5C9452}"/>
              </a:ext>
            </a:extLst>
          </p:cNvPr>
          <p:cNvSpPr>
            <a:spLocks noGrp="1"/>
          </p:cNvSpPr>
          <p:nvPr>
            <p:ph type="title"/>
          </p:nvPr>
        </p:nvSpPr>
        <p:spPr/>
        <p:txBody>
          <a:bodyPr/>
          <a:lstStyle/>
          <a:p>
            <a:r>
              <a:rPr lang="en-US" dirty="0"/>
              <a:t>Community detection - </a:t>
            </a:r>
            <a:r>
              <a:rPr lang="en-US" dirty="0" err="1"/>
              <a:t>Lieden</a:t>
            </a:r>
            <a:endParaRPr lang="en-US" dirty="0"/>
          </a:p>
        </p:txBody>
      </p:sp>
      <p:sp>
        <p:nvSpPr>
          <p:cNvPr id="8" name="TextBox 7">
            <a:extLst>
              <a:ext uri="{FF2B5EF4-FFF2-40B4-BE49-F238E27FC236}">
                <a16:creationId xmlns:a16="http://schemas.microsoft.com/office/drawing/2014/main" id="{E7F7CAA9-295E-2307-5513-8EE31CF722E5}"/>
              </a:ext>
            </a:extLst>
          </p:cNvPr>
          <p:cNvSpPr txBox="1"/>
          <p:nvPr/>
        </p:nvSpPr>
        <p:spPr>
          <a:xfrm>
            <a:off x="4394569" y="5825071"/>
            <a:ext cx="3892539" cy="923330"/>
          </a:xfrm>
          <a:prstGeom prst="rect">
            <a:avLst/>
          </a:prstGeom>
          <a:noFill/>
        </p:spPr>
        <p:txBody>
          <a:bodyPr wrap="square">
            <a:spAutoFit/>
          </a:bodyPr>
          <a:lstStyle/>
          <a:p>
            <a:pPr algn="ctr"/>
            <a:r>
              <a:rPr lang="en-US" b="0" i="0" dirty="0">
                <a:solidFill>
                  <a:schemeClr val="tx2"/>
                </a:solidFill>
                <a:effectLst/>
                <a:latin typeface="Menlo" panose="020B0609030804020204" pitchFamily="49" charset="0"/>
              </a:rPr>
              <a:t>Modularity: 0.96 </a:t>
            </a:r>
          </a:p>
          <a:p>
            <a:pPr algn="ctr"/>
            <a:r>
              <a:rPr lang="en-US" b="0" i="0" dirty="0">
                <a:solidFill>
                  <a:schemeClr val="tx2"/>
                </a:solidFill>
                <a:effectLst/>
                <a:latin typeface="Menlo" panose="020B0609030804020204" pitchFamily="49" charset="0"/>
              </a:rPr>
              <a:t>Conductance: 0.151</a:t>
            </a:r>
          </a:p>
          <a:p>
            <a:pPr algn="ctr"/>
            <a:r>
              <a:rPr lang="en-US" dirty="0">
                <a:solidFill>
                  <a:schemeClr val="tx2"/>
                </a:solidFill>
                <a:latin typeface="Menlo" panose="020B0609030804020204" pitchFamily="49" charset="0"/>
              </a:rPr>
              <a:t>Number of Communities: 70</a:t>
            </a:r>
            <a:endParaRPr lang="en-US" dirty="0">
              <a:solidFill>
                <a:schemeClr val="tx2"/>
              </a:solidFill>
            </a:endParaRPr>
          </a:p>
        </p:txBody>
      </p:sp>
      <p:sp>
        <p:nvSpPr>
          <p:cNvPr id="10" name="TextBox 9">
            <a:extLst>
              <a:ext uri="{FF2B5EF4-FFF2-40B4-BE49-F238E27FC236}">
                <a16:creationId xmlns:a16="http://schemas.microsoft.com/office/drawing/2014/main" id="{3A0A1E3F-509F-0121-1F2A-FA138022BAF2}"/>
              </a:ext>
            </a:extLst>
          </p:cNvPr>
          <p:cNvSpPr txBox="1"/>
          <p:nvPr/>
        </p:nvSpPr>
        <p:spPr>
          <a:xfrm>
            <a:off x="2054577" y="5635978"/>
            <a:ext cx="2765778" cy="369332"/>
          </a:xfrm>
          <a:prstGeom prst="rect">
            <a:avLst/>
          </a:prstGeom>
          <a:noFill/>
        </p:spPr>
        <p:txBody>
          <a:bodyPr wrap="square">
            <a:spAutoFit/>
          </a:bodyPr>
          <a:lstStyle/>
          <a:p>
            <a:pPr algn="ctr"/>
            <a:r>
              <a:rPr lang="en-US" sz="1800" b="1" dirty="0">
                <a:solidFill>
                  <a:srgbClr val="569CD6"/>
                </a:solidFill>
                <a:effectLst/>
                <a:latin typeface="Menlo" panose="020B0609030804020204" pitchFamily="49" charset="0"/>
              </a:rPr>
              <a:t>Condensed Graph</a:t>
            </a:r>
            <a:endParaRPr lang="en-US" b="1" dirty="0">
              <a:solidFill>
                <a:srgbClr val="569CD6"/>
              </a:solidFill>
              <a:latin typeface="Menlo" panose="020B0609030804020204" pitchFamily="49" charset="0"/>
            </a:endParaRPr>
          </a:p>
        </p:txBody>
      </p:sp>
      <p:sp>
        <p:nvSpPr>
          <p:cNvPr id="11" name="TextBox 10">
            <a:extLst>
              <a:ext uri="{FF2B5EF4-FFF2-40B4-BE49-F238E27FC236}">
                <a16:creationId xmlns:a16="http://schemas.microsoft.com/office/drawing/2014/main" id="{BD859EF2-27E7-8B8C-A8C6-036A31E7FB27}"/>
              </a:ext>
            </a:extLst>
          </p:cNvPr>
          <p:cNvSpPr txBox="1"/>
          <p:nvPr/>
        </p:nvSpPr>
        <p:spPr>
          <a:xfrm>
            <a:off x="7975599" y="5635978"/>
            <a:ext cx="2765778" cy="369332"/>
          </a:xfrm>
          <a:prstGeom prst="rect">
            <a:avLst/>
          </a:prstGeom>
          <a:noFill/>
        </p:spPr>
        <p:txBody>
          <a:bodyPr wrap="square">
            <a:spAutoFit/>
          </a:bodyPr>
          <a:lstStyle/>
          <a:p>
            <a:pPr algn="ctr"/>
            <a:r>
              <a:rPr lang="en-US" b="1" dirty="0">
                <a:solidFill>
                  <a:srgbClr val="569CD6"/>
                </a:solidFill>
                <a:latin typeface="Menlo" panose="020B0609030804020204" pitchFamily="49" charset="0"/>
              </a:rPr>
              <a:t>Full Data </a:t>
            </a:r>
            <a:r>
              <a:rPr lang="en-US" sz="1800" b="1" dirty="0">
                <a:solidFill>
                  <a:srgbClr val="569CD6"/>
                </a:solidFill>
                <a:effectLst/>
                <a:latin typeface="Menlo" panose="020B0609030804020204" pitchFamily="49" charset="0"/>
              </a:rPr>
              <a:t>Graph</a:t>
            </a:r>
            <a:endParaRPr lang="en-US" b="1" dirty="0">
              <a:solidFill>
                <a:srgbClr val="569CD6"/>
              </a:solidFill>
              <a:latin typeface="Menlo" panose="020B0609030804020204" pitchFamily="49" charset="0"/>
            </a:endParaRPr>
          </a:p>
        </p:txBody>
      </p:sp>
      <p:pic>
        <p:nvPicPr>
          <p:cNvPr id="4" name="Picture 3">
            <a:extLst>
              <a:ext uri="{FF2B5EF4-FFF2-40B4-BE49-F238E27FC236}">
                <a16:creationId xmlns:a16="http://schemas.microsoft.com/office/drawing/2014/main" id="{879A7F6B-063F-E33E-6E17-7666E5FE52C7}"/>
              </a:ext>
            </a:extLst>
          </p:cNvPr>
          <p:cNvPicPr>
            <a:picLocks noChangeAspect="1"/>
          </p:cNvPicPr>
          <p:nvPr/>
        </p:nvPicPr>
        <p:blipFill>
          <a:blip r:embed="rId2"/>
          <a:stretch>
            <a:fillRect/>
          </a:stretch>
        </p:blipFill>
        <p:spPr>
          <a:xfrm>
            <a:off x="914400" y="1128452"/>
            <a:ext cx="5362222" cy="4492978"/>
          </a:xfrm>
          <a:prstGeom prst="rect">
            <a:avLst/>
          </a:prstGeom>
        </p:spPr>
      </p:pic>
      <p:pic>
        <p:nvPicPr>
          <p:cNvPr id="6" name="Picture 5">
            <a:extLst>
              <a:ext uri="{FF2B5EF4-FFF2-40B4-BE49-F238E27FC236}">
                <a16:creationId xmlns:a16="http://schemas.microsoft.com/office/drawing/2014/main" id="{F5377E80-F921-DA32-1C47-1BA73F8643F6}"/>
              </a:ext>
            </a:extLst>
          </p:cNvPr>
          <p:cNvPicPr>
            <a:picLocks noChangeAspect="1"/>
          </p:cNvPicPr>
          <p:nvPr/>
        </p:nvPicPr>
        <p:blipFill>
          <a:blip r:embed="rId3"/>
          <a:stretch>
            <a:fillRect/>
          </a:stretch>
        </p:blipFill>
        <p:spPr>
          <a:xfrm>
            <a:off x="6276621" y="1112423"/>
            <a:ext cx="5621867" cy="4523555"/>
          </a:xfrm>
          <a:prstGeom prst="rect">
            <a:avLst/>
          </a:prstGeom>
        </p:spPr>
      </p:pic>
    </p:spTree>
    <p:extLst>
      <p:ext uri="{BB962C8B-B14F-4D97-AF65-F5344CB8AC3E}">
        <p14:creationId xmlns:p14="http://schemas.microsoft.com/office/powerpoint/2010/main" val="1930324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0999-A057-9B10-0891-0DF0DD5C9452}"/>
              </a:ext>
            </a:extLst>
          </p:cNvPr>
          <p:cNvSpPr>
            <a:spLocks noGrp="1"/>
          </p:cNvSpPr>
          <p:nvPr>
            <p:ph type="title"/>
          </p:nvPr>
        </p:nvSpPr>
        <p:spPr/>
        <p:txBody>
          <a:bodyPr/>
          <a:lstStyle/>
          <a:p>
            <a:r>
              <a:rPr lang="en-US" dirty="0"/>
              <a:t>Community detection - </a:t>
            </a:r>
            <a:r>
              <a:rPr lang="en-US" dirty="0" err="1"/>
              <a:t>infomap</a:t>
            </a:r>
            <a:endParaRPr lang="en-US" dirty="0"/>
          </a:p>
        </p:txBody>
      </p:sp>
      <p:sp>
        <p:nvSpPr>
          <p:cNvPr id="8" name="TextBox 7">
            <a:extLst>
              <a:ext uri="{FF2B5EF4-FFF2-40B4-BE49-F238E27FC236}">
                <a16:creationId xmlns:a16="http://schemas.microsoft.com/office/drawing/2014/main" id="{E7F7CAA9-295E-2307-5513-8EE31CF722E5}"/>
              </a:ext>
            </a:extLst>
          </p:cNvPr>
          <p:cNvSpPr txBox="1"/>
          <p:nvPr/>
        </p:nvSpPr>
        <p:spPr>
          <a:xfrm>
            <a:off x="4394569" y="5825071"/>
            <a:ext cx="3892539" cy="923330"/>
          </a:xfrm>
          <a:prstGeom prst="rect">
            <a:avLst/>
          </a:prstGeom>
          <a:noFill/>
        </p:spPr>
        <p:txBody>
          <a:bodyPr wrap="square">
            <a:spAutoFit/>
          </a:bodyPr>
          <a:lstStyle/>
          <a:p>
            <a:pPr algn="ctr"/>
            <a:r>
              <a:rPr lang="en-US" b="0" i="0" dirty="0">
                <a:solidFill>
                  <a:schemeClr val="tx2"/>
                </a:solidFill>
                <a:effectLst/>
                <a:latin typeface="Menlo" panose="020B0609030804020204" pitchFamily="49" charset="0"/>
              </a:rPr>
              <a:t>Modularity: 0.87 </a:t>
            </a:r>
          </a:p>
          <a:p>
            <a:pPr algn="ctr"/>
            <a:r>
              <a:rPr lang="en-US" b="0" i="0" dirty="0">
                <a:solidFill>
                  <a:schemeClr val="tx2"/>
                </a:solidFill>
                <a:effectLst/>
                <a:latin typeface="Menlo" panose="020B0609030804020204" pitchFamily="49" charset="0"/>
              </a:rPr>
              <a:t>Conductance: 0.002</a:t>
            </a:r>
          </a:p>
          <a:p>
            <a:pPr algn="ctr"/>
            <a:r>
              <a:rPr lang="en-US" dirty="0">
                <a:solidFill>
                  <a:schemeClr val="tx2"/>
                </a:solidFill>
                <a:latin typeface="Menlo" panose="020B0609030804020204" pitchFamily="49" charset="0"/>
              </a:rPr>
              <a:t>Number of Communities: 9</a:t>
            </a:r>
            <a:endParaRPr lang="en-US" dirty="0">
              <a:solidFill>
                <a:schemeClr val="tx2"/>
              </a:solidFill>
            </a:endParaRPr>
          </a:p>
        </p:txBody>
      </p:sp>
      <p:sp>
        <p:nvSpPr>
          <p:cNvPr id="10" name="TextBox 9">
            <a:extLst>
              <a:ext uri="{FF2B5EF4-FFF2-40B4-BE49-F238E27FC236}">
                <a16:creationId xmlns:a16="http://schemas.microsoft.com/office/drawing/2014/main" id="{3A0A1E3F-509F-0121-1F2A-FA138022BAF2}"/>
              </a:ext>
            </a:extLst>
          </p:cNvPr>
          <p:cNvSpPr txBox="1"/>
          <p:nvPr/>
        </p:nvSpPr>
        <p:spPr>
          <a:xfrm>
            <a:off x="2054577" y="5635978"/>
            <a:ext cx="2765778" cy="369332"/>
          </a:xfrm>
          <a:prstGeom prst="rect">
            <a:avLst/>
          </a:prstGeom>
          <a:noFill/>
        </p:spPr>
        <p:txBody>
          <a:bodyPr wrap="square">
            <a:spAutoFit/>
          </a:bodyPr>
          <a:lstStyle/>
          <a:p>
            <a:pPr algn="ctr"/>
            <a:r>
              <a:rPr lang="en-US" sz="1800" b="1" dirty="0">
                <a:solidFill>
                  <a:srgbClr val="569CD6"/>
                </a:solidFill>
                <a:effectLst/>
                <a:latin typeface="Menlo" panose="020B0609030804020204" pitchFamily="49" charset="0"/>
              </a:rPr>
              <a:t>Condensed Graph</a:t>
            </a:r>
            <a:endParaRPr lang="en-US" b="1" dirty="0">
              <a:solidFill>
                <a:srgbClr val="569CD6"/>
              </a:solidFill>
              <a:latin typeface="Menlo" panose="020B0609030804020204" pitchFamily="49" charset="0"/>
            </a:endParaRPr>
          </a:p>
        </p:txBody>
      </p:sp>
      <p:sp>
        <p:nvSpPr>
          <p:cNvPr id="11" name="TextBox 10">
            <a:extLst>
              <a:ext uri="{FF2B5EF4-FFF2-40B4-BE49-F238E27FC236}">
                <a16:creationId xmlns:a16="http://schemas.microsoft.com/office/drawing/2014/main" id="{BD859EF2-27E7-8B8C-A8C6-036A31E7FB27}"/>
              </a:ext>
            </a:extLst>
          </p:cNvPr>
          <p:cNvSpPr txBox="1"/>
          <p:nvPr/>
        </p:nvSpPr>
        <p:spPr>
          <a:xfrm>
            <a:off x="7975599" y="5635978"/>
            <a:ext cx="2765778" cy="369332"/>
          </a:xfrm>
          <a:prstGeom prst="rect">
            <a:avLst/>
          </a:prstGeom>
          <a:noFill/>
        </p:spPr>
        <p:txBody>
          <a:bodyPr wrap="square">
            <a:spAutoFit/>
          </a:bodyPr>
          <a:lstStyle/>
          <a:p>
            <a:pPr algn="ctr"/>
            <a:r>
              <a:rPr lang="en-US" b="1" dirty="0">
                <a:solidFill>
                  <a:srgbClr val="569CD6"/>
                </a:solidFill>
                <a:latin typeface="Menlo" panose="020B0609030804020204" pitchFamily="49" charset="0"/>
              </a:rPr>
              <a:t>Full Data </a:t>
            </a:r>
            <a:r>
              <a:rPr lang="en-US" sz="1800" b="1" dirty="0">
                <a:solidFill>
                  <a:srgbClr val="569CD6"/>
                </a:solidFill>
                <a:effectLst/>
                <a:latin typeface="Menlo" panose="020B0609030804020204" pitchFamily="49" charset="0"/>
              </a:rPr>
              <a:t>Graph</a:t>
            </a:r>
            <a:endParaRPr lang="en-US" b="1" dirty="0">
              <a:solidFill>
                <a:srgbClr val="569CD6"/>
              </a:solidFill>
              <a:latin typeface="Menlo" panose="020B0609030804020204" pitchFamily="49" charset="0"/>
            </a:endParaRPr>
          </a:p>
        </p:txBody>
      </p:sp>
      <p:pic>
        <p:nvPicPr>
          <p:cNvPr id="3" name="Picture 2">
            <a:extLst>
              <a:ext uri="{FF2B5EF4-FFF2-40B4-BE49-F238E27FC236}">
                <a16:creationId xmlns:a16="http://schemas.microsoft.com/office/drawing/2014/main" id="{8A290803-55FF-AE38-1AD4-1C3B432E28B8}"/>
              </a:ext>
            </a:extLst>
          </p:cNvPr>
          <p:cNvPicPr>
            <a:picLocks noChangeAspect="1"/>
          </p:cNvPicPr>
          <p:nvPr/>
        </p:nvPicPr>
        <p:blipFill>
          <a:blip r:embed="rId2"/>
          <a:stretch>
            <a:fillRect/>
          </a:stretch>
        </p:blipFill>
        <p:spPr>
          <a:xfrm>
            <a:off x="903111" y="1112424"/>
            <a:ext cx="5376332" cy="4518376"/>
          </a:xfrm>
          <a:prstGeom prst="rect">
            <a:avLst/>
          </a:prstGeom>
        </p:spPr>
      </p:pic>
      <p:pic>
        <p:nvPicPr>
          <p:cNvPr id="5" name="Picture 4">
            <a:extLst>
              <a:ext uri="{FF2B5EF4-FFF2-40B4-BE49-F238E27FC236}">
                <a16:creationId xmlns:a16="http://schemas.microsoft.com/office/drawing/2014/main" id="{249D5E6E-4F06-9202-B425-56CE9877E5B3}"/>
              </a:ext>
            </a:extLst>
          </p:cNvPr>
          <p:cNvPicPr>
            <a:picLocks noChangeAspect="1"/>
          </p:cNvPicPr>
          <p:nvPr/>
        </p:nvPicPr>
        <p:blipFill>
          <a:blip r:embed="rId3"/>
          <a:stretch>
            <a:fillRect/>
          </a:stretch>
        </p:blipFill>
        <p:spPr>
          <a:xfrm>
            <a:off x="6279442" y="1112424"/>
            <a:ext cx="5607757" cy="4518376"/>
          </a:xfrm>
          <a:prstGeom prst="rect">
            <a:avLst/>
          </a:prstGeom>
        </p:spPr>
      </p:pic>
    </p:spTree>
    <p:extLst>
      <p:ext uri="{BB962C8B-B14F-4D97-AF65-F5344CB8AC3E}">
        <p14:creationId xmlns:p14="http://schemas.microsoft.com/office/powerpoint/2010/main" val="396873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0999-A057-9B10-0891-0DF0DD5C9452}"/>
              </a:ext>
            </a:extLst>
          </p:cNvPr>
          <p:cNvSpPr>
            <a:spLocks noGrp="1"/>
          </p:cNvSpPr>
          <p:nvPr>
            <p:ph type="title"/>
          </p:nvPr>
        </p:nvSpPr>
        <p:spPr/>
        <p:txBody>
          <a:bodyPr/>
          <a:lstStyle/>
          <a:p>
            <a:r>
              <a:rPr lang="en-US" dirty="0"/>
              <a:t>Community detection - </a:t>
            </a:r>
            <a:r>
              <a:rPr lang="en-US" dirty="0" err="1"/>
              <a:t>walktrap</a:t>
            </a:r>
            <a:endParaRPr lang="en-US" dirty="0"/>
          </a:p>
        </p:txBody>
      </p:sp>
      <p:sp>
        <p:nvSpPr>
          <p:cNvPr id="8" name="TextBox 7">
            <a:extLst>
              <a:ext uri="{FF2B5EF4-FFF2-40B4-BE49-F238E27FC236}">
                <a16:creationId xmlns:a16="http://schemas.microsoft.com/office/drawing/2014/main" id="{E7F7CAA9-295E-2307-5513-8EE31CF722E5}"/>
              </a:ext>
            </a:extLst>
          </p:cNvPr>
          <p:cNvSpPr txBox="1"/>
          <p:nvPr/>
        </p:nvSpPr>
        <p:spPr>
          <a:xfrm>
            <a:off x="4394569" y="5825071"/>
            <a:ext cx="3892539" cy="923330"/>
          </a:xfrm>
          <a:prstGeom prst="rect">
            <a:avLst/>
          </a:prstGeom>
          <a:noFill/>
        </p:spPr>
        <p:txBody>
          <a:bodyPr wrap="square">
            <a:spAutoFit/>
          </a:bodyPr>
          <a:lstStyle/>
          <a:p>
            <a:pPr algn="ctr"/>
            <a:r>
              <a:rPr lang="en-US" b="0" i="0" dirty="0">
                <a:solidFill>
                  <a:schemeClr val="tx2"/>
                </a:solidFill>
                <a:effectLst/>
                <a:latin typeface="Menlo" panose="020B0609030804020204" pitchFamily="49" charset="0"/>
              </a:rPr>
              <a:t>Modularity: 0.94 </a:t>
            </a:r>
          </a:p>
          <a:p>
            <a:pPr algn="ctr"/>
            <a:r>
              <a:rPr lang="en-US" b="0" i="0" dirty="0">
                <a:solidFill>
                  <a:schemeClr val="tx2"/>
                </a:solidFill>
                <a:effectLst/>
                <a:latin typeface="Menlo" panose="020B0609030804020204" pitchFamily="49" charset="0"/>
              </a:rPr>
              <a:t>Conductance: 0.08</a:t>
            </a:r>
          </a:p>
          <a:p>
            <a:pPr algn="ctr"/>
            <a:r>
              <a:rPr lang="en-US" dirty="0">
                <a:solidFill>
                  <a:schemeClr val="tx2"/>
                </a:solidFill>
                <a:latin typeface="Menlo" panose="020B0609030804020204" pitchFamily="49" charset="0"/>
              </a:rPr>
              <a:t>Number of Communities: 226</a:t>
            </a:r>
            <a:endParaRPr lang="en-US" dirty="0">
              <a:solidFill>
                <a:schemeClr val="tx2"/>
              </a:solidFill>
            </a:endParaRPr>
          </a:p>
        </p:txBody>
      </p:sp>
      <p:sp>
        <p:nvSpPr>
          <p:cNvPr id="10" name="TextBox 9">
            <a:extLst>
              <a:ext uri="{FF2B5EF4-FFF2-40B4-BE49-F238E27FC236}">
                <a16:creationId xmlns:a16="http://schemas.microsoft.com/office/drawing/2014/main" id="{3A0A1E3F-509F-0121-1F2A-FA138022BAF2}"/>
              </a:ext>
            </a:extLst>
          </p:cNvPr>
          <p:cNvSpPr txBox="1"/>
          <p:nvPr/>
        </p:nvSpPr>
        <p:spPr>
          <a:xfrm>
            <a:off x="2054577" y="5635978"/>
            <a:ext cx="2765778" cy="369332"/>
          </a:xfrm>
          <a:prstGeom prst="rect">
            <a:avLst/>
          </a:prstGeom>
          <a:noFill/>
        </p:spPr>
        <p:txBody>
          <a:bodyPr wrap="square">
            <a:spAutoFit/>
          </a:bodyPr>
          <a:lstStyle/>
          <a:p>
            <a:pPr algn="ctr"/>
            <a:r>
              <a:rPr lang="en-US" sz="1800" b="1" dirty="0">
                <a:solidFill>
                  <a:srgbClr val="569CD6"/>
                </a:solidFill>
                <a:effectLst/>
                <a:latin typeface="Menlo" panose="020B0609030804020204" pitchFamily="49" charset="0"/>
              </a:rPr>
              <a:t>Condensed Graph</a:t>
            </a:r>
            <a:endParaRPr lang="en-US" b="1" dirty="0">
              <a:solidFill>
                <a:srgbClr val="569CD6"/>
              </a:solidFill>
              <a:latin typeface="Menlo" panose="020B0609030804020204" pitchFamily="49" charset="0"/>
            </a:endParaRPr>
          </a:p>
        </p:txBody>
      </p:sp>
      <p:sp>
        <p:nvSpPr>
          <p:cNvPr id="11" name="TextBox 10">
            <a:extLst>
              <a:ext uri="{FF2B5EF4-FFF2-40B4-BE49-F238E27FC236}">
                <a16:creationId xmlns:a16="http://schemas.microsoft.com/office/drawing/2014/main" id="{BD859EF2-27E7-8B8C-A8C6-036A31E7FB27}"/>
              </a:ext>
            </a:extLst>
          </p:cNvPr>
          <p:cNvSpPr txBox="1"/>
          <p:nvPr/>
        </p:nvSpPr>
        <p:spPr>
          <a:xfrm>
            <a:off x="7975599" y="5635978"/>
            <a:ext cx="2765778" cy="369332"/>
          </a:xfrm>
          <a:prstGeom prst="rect">
            <a:avLst/>
          </a:prstGeom>
          <a:noFill/>
        </p:spPr>
        <p:txBody>
          <a:bodyPr wrap="square">
            <a:spAutoFit/>
          </a:bodyPr>
          <a:lstStyle/>
          <a:p>
            <a:pPr algn="ctr"/>
            <a:r>
              <a:rPr lang="en-US" b="1" dirty="0">
                <a:solidFill>
                  <a:srgbClr val="569CD6"/>
                </a:solidFill>
                <a:latin typeface="Menlo" panose="020B0609030804020204" pitchFamily="49" charset="0"/>
              </a:rPr>
              <a:t>Full Data </a:t>
            </a:r>
            <a:r>
              <a:rPr lang="en-US" sz="1800" b="1" dirty="0">
                <a:solidFill>
                  <a:srgbClr val="569CD6"/>
                </a:solidFill>
                <a:effectLst/>
                <a:latin typeface="Menlo" panose="020B0609030804020204" pitchFamily="49" charset="0"/>
              </a:rPr>
              <a:t>Graph</a:t>
            </a:r>
            <a:endParaRPr lang="en-US" b="1" dirty="0">
              <a:solidFill>
                <a:srgbClr val="569CD6"/>
              </a:solidFill>
              <a:latin typeface="Menlo" panose="020B0609030804020204" pitchFamily="49" charset="0"/>
            </a:endParaRPr>
          </a:p>
        </p:txBody>
      </p:sp>
      <p:pic>
        <p:nvPicPr>
          <p:cNvPr id="4" name="Picture 3">
            <a:extLst>
              <a:ext uri="{FF2B5EF4-FFF2-40B4-BE49-F238E27FC236}">
                <a16:creationId xmlns:a16="http://schemas.microsoft.com/office/drawing/2014/main" id="{CDE64E8E-DB47-7698-CABE-C824CB8E3A08}"/>
              </a:ext>
            </a:extLst>
          </p:cNvPr>
          <p:cNvPicPr>
            <a:picLocks noChangeAspect="1"/>
          </p:cNvPicPr>
          <p:nvPr/>
        </p:nvPicPr>
        <p:blipFill>
          <a:blip r:embed="rId2"/>
          <a:stretch>
            <a:fillRect/>
          </a:stretch>
        </p:blipFill>
        <p:spPr>
          <a:xfrm>
            <a:off x="6279443" y="1106581"/>
            <a:ext cx="5630335" cy="4529397"/>
          </a:xfrm>
          <a:prstGeom prst="rect">
            <a:avLst/>
          </a:prstGeom>
        </p:spPr>
      </p:pic>
      <p:pic>
        <p:nvPicPr>
          <p:cNvPr id="6" name="Picture 5">
            <a:extLst>
              <a:ext uri="{FF2B5EF4-FFF2-40B4-BE49-F238E27FC236}">
                <a16:creationId xmlns:a16="http://schemas.microsoft.com/office/drawing/2014/main" id="{1F55F244-EF23-3ADA-5593-62D439AC8975}"/>
              </a:ext>
            </a:extLst>
          </p:cNvPr>
          <p:cNvPicPr>
            <a:picLocks noChangeAspect="1"/>
          </p:cNvPicPr>
          <p:nvPr/>
        </p:nvPicPr>
        <p:blipFill>
          <a:blip r:embed="rId3"/>
          <a:stretch>
            <a:fillRect/>
          </a:stretch>
        </p:blipFill>
        <p:spPr>
          <a:xfrm>
            <a:off x="891822" y="1128451"/>
            <a:ext cx="5387621" cy="4507527"/>
          </a:xfrm>
          <a:prstGeom prst="rect">
            <a:avLst/>
          </a:prstGeom>
        </p:spPr>
      </p:pic>
    </p:spTree>
    <p:extLst>
      <p:ext uri="{BB962C8B-B14F-4D97-AF65-F5344CB8AC3E}">
        <p14:creationId xmlns:p14="http://schemas.microsoft.com/office/powerpoint/2010/main" val="202520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0999-A057-9B10-0891-0DF0DD5C9452}"/>
              </a:ext>
            </a:extLst>
          </p:cNvPr>
          <p:cNvSpPr>
            <a:spLocks noGrp="1"/>
          </p:cNvSpPr>
          <p:nvPr>
            <p:ph type="title"/>
          </p:nvPr>
        </p:nvSpPr>
        <p:spPr/>
        <p:txBody>
          <a:bodyPr>
            <a:normAutofit/>
          </a:bodyPr>
          <a:lstStyle/>
          <a:p>
            <a:r>
              <a:rPr lang="en-US" sz="3600" dirty="0"/>
              <a:t>Community detection – Markov clustering</a:t>
            </a:r>
          </a:p>
        </p:txBody>
      </p:sp>
      <p:sp>
        <p:nvSpPr>
          <p:cNvPr id="8" name="TextBox 7">
            <a:extLst>
              <a:ext uri="{FF2B5EF4-FFF2-40B4-BE49-F238E27FC236}">
                <a16:creationId xmlns:a16="http://schemas.microsoft.com/office/drawing/2014/main" id="{E7F7CAA9-295E-2307-5513-8EE31CF722E5}"/>
              </a:ext>
            </a:extLst>
          </p:cNvPr>
          <p:cNvSpPr txBox="1"/>
          <p:nvPr/>
        </p:nvSpPr>
        <p:spPr>
          <a:xfrm>
            <a:off x="7537461" y="5665214"/>
            <a:ext cx="3892539" cy="923330"/>
          </a:xfrm>
          <a:prstGeom prst="rect">
            <a:avLst/>
          </a:prstGeom>
          <a:noFill/>
        </p:spPr>
        <p:txBody>
          <a:bodyPr wrap="square">
            <a:spAutoFit/>
          </a:bodyPr>
          <a:lstStyle/>
          <a:p>
            <a:pPr algn="ctr"/>
            <a:r>
              <a:rPr lang="en-US" b="0" i="0" dirty="0">
                <a:solidFill>
                  <a:schemeClr val="tx2"/>
                </a:solidFill>
                <a:effectLst/>
                <a:latin typeface="Menlo" panose="020B0609030804020204" pitchFamily="49" charset="0"/>
              </a:rPr>
              <a:t>Modularity: 0.001 </a:t>
            </a:r>
          </a:p>
          <a:p>
            <a:pPr algn="ctr"/>
            <a:r>
              <a:rPr lang="en-US" b="0" i="0" dirty="0">
                <a:solidFill>
                  <a:schemeClr val="tx2"/>
                </a:solidFill>
                <a:effectLst/>
                <a:latin typeface="Menlo" panose="020B0609030804020204" pitchFamily="49" charset="0"/>
              </a:rPr>
              <a:t>Conductance: 0.26</a:t>
            </a:r>
          </a:p>
          <a:p>
            <a:pPr algn="ctr"/>
            <a:r>
              <a:rPr lang="en-US" dirty="0">
                <a:solidFill>
                  <a:schemeClr val="tx2"/>
                </a:solidFill>
                <a:latin typeface="Menlo" panose="020B0609030804020204" pitchFamily="49" charset="0"/>
              </a:rPr>
              <a:t>Number of Communities: 633</a:t>
            </a:r>
            <a:endParaRPr lang="en-US" dirty="0">
              <a:solidFill>
                <a:schemeClr val="tx2"/>
              </a:solidFill>
            </a:endParaRPr>
          </a:p>
        </p:txBody>
      </p:sp>
      <p:sp>
        <p:nvSpPr>
          <p:cNvPr id="11" name="TextBox 10">
            <a:extLst>
              <a:ext uri="{FF2B5EF4-FFF2-40B4-BE49-F238E27FC236}">
                <a16:creationId xmlns:a16="http://schemas.microsoft.com/office/drawing/2014/main" id="{BD859EF2-27E7-8B8C-A8C6-036A31E7FB27}"/>
              </a:ext>
            </a:extLst>
          </p:cNvPr>
          <p:cNvSpPr txBox="1"/>
          <p:nvPr/>
        </p:nvSpPr>
        <p:spPr>
          <a:xfrm>
            <a:off x="829732" y="2885300"/>
            <a:ext cx="2765778" cy="369332"/>
          </a:xfrm>
          <a:prstGeom prst="rect">
            <a:avLst/>
          </a:prstGeom>
          <a:noFill/>
        </p:spPr>
        <p:txBody>
          <a:bodyPr wrap="square">
            <a:spAutoFit/>
          </a:bodyPr>
          <a:lstStyle/>
          <a:p>
            <a:pPr algn="ctr"/>
            <a:r>
              <a:rPr lang="en-US" b="1" dirty="0">
                <a:solidFill>
                  <a:srgbClr val="569CD6"/>
                </a:solidFill>
                <a:latin typeface="Menlo" panose="020B0609030804020204" pitchFamily="49" charset="0"/>
              </a:rPr>
              <a:t>Full Data </a:t>
            </a:r>
            <a:r>
              <a:rPr lang="en-US" sz="1800" b="1" dirty="0">
                <a:solidFill>
                  <a:srgbClr val="569CD6"/>
                </a:solidFill>
                <a:effectLst/>
                <a:latin typeface="Menlo" panose="020B0609030804020204" pitchFamily="49" charset="0"/>
              </a:rPr>
              <a:t>Graph</a:t>
            </a:r>
            <a:endParaRPr lang="en-US" b="1" dirty="0">
              <a:solidFill>
                <a:srgbClr val="569CD6"/>
              </a:solidFill>
              <a:latin typeface="Menlo" panose="020B0609030804020204" pitchFamily="49" charset="0"/>
            </a:endParaRPr>
          </a:p>
        </p:txBody>
      </p:sp>
      <p:pic>
        <p:nvPicPr>
          <p:cNvPr id="3" name="Picture 2">
            <a:extLst>
              <a:ext uri="{FF2B5EF4-FFF2-40B4-BE49-F238E27FC236}">
                <a16:creationId xmlns:a16="http://schemas.microsoft.com/office/drawing/2014/main" id="{E733C9DC-7273-B855-0EE0-51369D6E905A}"/>
              </a:ext>
            </a:extLst>
          </p:cNvPr>
          <p:cNvPicPr>
            <a:picLocks noChangeAspect="1"/>
          </p:cNvPicPr>
          <p:nvPr/>
        </p:nvPicPr>
        <p:blipFill>
          <a:blip r:embed="rId2"/>
          <a:stretch>
            <a:fillRect/>
          </a:stretch>
        </p:blipFill>
        <p:spPr>
          <a:xfrm>
            <a:off x="3508716" y="967832"/>
            <a:ext cx="5813778" cy="4573600"/>
          </a:xfrm>
          <a:prstGeom prst="rect">
            <a:avLst/>
          </a:prstGeom>
        </p:spPr>
      </p:pic>
    </p:spTree>
    <p:extLst>
      <p:ext uri="{BB962C8B-B14F-4D97-AF65-F5344CB8AC3E}">
        <p14:creationId xmlns:p14="http://schemas.microsoft.com/office/powerpoint/2010/main" val="797966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0999-A057-9B10-0891-0DF0DD5C9452}"/>
              </a:ext>
            </a:extLst>
          </p:cNvPr>
          <p:cNvSpPr>
            <a:spLocks noGrp="1"/>
          </p:cNvSpPr>
          <p:nvPr>
            <p:ph type="title"/>
          </p:nvPr>
        </p:nvSpPr>
        <p:spPr/>
        <p:txBody>
          <a:bodyPr>
            <a:normAutofit/>
          </a:bodyPr>
          <a:lstStyle/>
          <a:p>
            <a:r>
              <a:rPr lang="en-US" sz="4000" dirty="0"/>
              <a:t>Community detection – </a:t>
            </a:r>
            <a:r>
              <a:rPr lang="en-US" sz="4000" dirty="0" err="1"/>
              <a:t>girvan</a:t>
            </a:r>
            <a:r>
              <a:rPr lang="en-US" sz="4000" dirty="0"/>
              <a:t> </a:t>
            </a:r>
            <a:r>
              <a:rPr lang="en-US" sz="4000" dirty="0" err="1"/>
              <a:t>newman</a:t>
            </a:r>
            <a:endParaRPr lang="en-US" sz="4000" dirty="0"/>
          </a:p>
        </p:txBody>
      </p:sp>
      <p:graphicFrame>
        <p:nvGraphicFramePr>
          <p:cNvPr id="5" name="Table 6">
            <a:extLst>
              <a:ext uri="{FF2B5EF4-FFF2-40B4-BE49-F238E27FC236}">
                <a16:creationId xmlns:a16="http://schemas.microsoft.com/office/drawing/2014/main" id="{21229C1B-D91D-EA31-9977-85024A046F98}"/>
              </a:ext>
            </a:extLst>
          </p:cNvPr>
          <p:cNvGraphicFramePr>
            <a:graphicFrameLocks noGrp="1"/>
          </p:cNvGraphicFramePr>
          <p:nvPr>
            <p:extLst>
              <p:ext uri="{D42A27DB-BD31-4B8C-83A1-F6EECF244321}">
                <p14:modId xmlns:p14="http://schemas.microsoft.com/office/powerpoint/2010/main" val="3903760113"/>
              </p:ext>
            </p:extLst>
          </p:nvPr>
        </p:nvGraphicFramePr>
        <p:xfrm>
          <a:off x="2276839" y="2016764"/>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959906057"/>
                    </a:ext>
                  </a:extLst>
                </a:gridCol>
                <a:gridCol w="2709333">
                  <a:extLst>
                    <a:ext uri="{9D8B030D-6E8A-4147-A177-3AD203B41FA5}">
                      <a16:colId xmlns:a16="http://schemas.microsoft.com/office/drawing/2014/main" val="4011307343"/>
                    </a:ext>
                  </a:extLst>
                </a:gridCol>
                <a:gridCol w="2709333">
                  <a:extLst>
                    <a:ext uri="{9D8B030D-6E8A-4147-A177-3AD203B41FA5}">
                      <a16:colId xmlns:a16="http://schemas.microsoft.com/office/drawing/2014/main" val="870627244"/>
                    </a:ext>
                  </a:extLst>
                </a:gridCol>
              </a:tblGrid>
              <a:tr h="370840">
                <a:tc>
                  <a:txBody>
                    <a:bodyPr/>
                    <a:lstStyle/>
                    <a:p>
                      <a:pPr algn="ctr"/>
                      <a:r>
                        <a:rPr lang="en-US" dirty="0"/>
                        <a:t>Level</a:t>
                      </a:r>
                    </a:p>
                  </a:txBody>
                  <a:tcPr/>
                </a:tc>
                <a:tc>
                  <a:txBody>
                    <a:bodyPr/>
                    <a:lstStyle/>
                    <a:p>
                      <a:pPr algn="ctr"/>
                      <a:r>
                        <a:rPr lang="en-US" dirty="0"/>
                        <a:t>Modularity</a:t>
                      </a:r>
                    </a:p>
                  </a:txBody>
                  <a:tcPr/>
                </a:tc>
                <a:tc>
                  <a:txBody>
                    <a:bodyPr/>
                    <a:lstStyle/>
                    <a:p>
                      <a:pPr algn="ctr"/>
                      <a:r>
                        <a:rPr lang="en-US" dirty="0"/>
                        <a:t>Conductance</a:t>
                      </a:r>
                    </a:p>
                  </a:txBody>
                  <a:tcPr/>
                </a:tc>
                <a:extLst>
                  <a:ext uri="{0D108BD9-81ED-4DB2-BD59-A6C34878D82A}">
                    <a16:rowId xmlns:a16="http://schemas.microsoft.com/office/drawing/2014/main" val="3591624522"/>
                  </a:ext>
                </a:extLst>
              </a:tr>
              <a:tr h="370840">
                <a:tc>
                  <a:txBody>
                    <a:bodyPr/>
                    <a:lstStyle/>
                    <a:p>
                      <a:r>
                        <a:rPr lang="en-US" dirty="0"/>
                        <a:t>Level 7</a:t>
                      </a:r>
                    </a:p>
                  </a:txBody>
                  <a:tcPr/>
                </a:tc>
                <a:tc>
                  <a:txBody>
                    <a:bodyPr/>
                    <a:lstStyle/>
                    <a:p>
                      <a:r>
                        <a:rPr lang="en-US" dirty="0"/>
                        <a:t>0.86</a:t>
                      </a:r>
                    </a:p>
                  </a:txBody>
                  <a:tcPr/>
                </a:tc>
                <a:tc>
                  <a:txBody>
                    <a:bodyPr/>
                    <a:lstStyle/>
                    <a:p>
                      <a:r>
                        <a:rPr lang="en-US" sz="1800" b="0" i="0" kern="1200" dirty="0">
                          <a:solidFill>
                            <a:schemeClr val="dk1"/>
                          </a:solidFill>
                          <a:effectLst/>
                          <a:latin typeface="+mn-lt"/>
                          <a:ea typeface="+mn-ea"/>
                          <a:cs typeface="+mn-cs"/>
                        </a:rPr>
                        <a:t>0.002</a:t>
                      </a:r>
                      <a:endParaRPr lang="en-US" dirty="0"/>
                    </a:p>
                  </a:txBody>
                  <a:tcPr/>
                </a:tc>
                <a:extLst>
                  <a:ext uri="{0D108BD9-81ED-4DB2-BD59-A6C34878D82A}">
                    <a16:rowId xmlns:a16="http://schemas.microsoft.com/office/drawing/2014/main" val="814503535"/>
                  </a:ext>
                </a:extLst>
              </a:tr>
              <a:tr h="370840">
                <a:tc>
                  <a:txBody>
                    <a:bodyPr/>
                    <a:lstStyle/>
                    <a:p>
                      <a:r>
                        <a:rPr lang="en-US" dirty="0"/>
                        <a:t>Level 10</a:t>
                      </a:r>
                    </a:p>
                  </a:txBody>
                  <a:tcPr/>
                </a:tc>
                <a:tc>
                  <a:txBody>
                    <a:bodyPr/>
                    <a:lstStyle/>
                    <a:p>
                      <a:r>
                        <a:rPr lang="en-US" sz="1800" b="0" i="0" kern="1200" dirty="0">
                          <a:solidFill>
                            <a:schemeClr val="dk1"/>
                          </a:solidFill>
                          <a:effectLst/>
                          <a:latin typeface="+mn-lt"/>
                          <a:ea typeface="+mn-ea"/>
                          <a:cs typeface="+mn-cs"/>
                        </a:rPr>
                        <a:t>0.89</a:t>
                      </a:r>
                      <a:endParaRPr lang="en-US" dirty="0"/>
                    </a:p>
                  </a:txBody>
                  <a:tcPr/>
                </a:tc>
                <a:tc>
                  <a:txBody>
                    <a:bodyPr/>
                    <a:lstStyle/>
                    <a:p>
                      <a:r>
                        <a:rPr lang="en-US" sz="1800" b="0" i="0" kern="1200" dirty="0">
                          <a:solidFill>
                            <a:schemeClr val="dk1"/>
                          </a:solidFill>
                          <a:effectLst/>
                          <a:latin typeface="+mn-lt"/>
                          <a:ea typeface="+mn-ea"/>
                          <a:cs typeface="+mn-cs"/>
                        </a:rPr>
                        <a:t>0.0035</a:t>
                      </a:r>
                      <a:endParaRPr lang="en-US" dirty="0"/>
                    </a:p>
                  </a:txBody>
                  <a:tcPr/>
                </a:tc>
                <a:extLst>
                  <a:ext uri="{0D108BD9-81ED-4DB2-BD59-A6C34878D82A}">
                    <a16:rowId xmlns:a16="http://schemas.microsoft.com/office/drawing/2014/main" val="2789013761"/>
                  </a:ext>
                </a:extLst>
              </a:tr>
              <a:tr h="370840">
                <a:tc>
                  <a:txBody>
                    <a:bodyPr/>
                    <a:lstStyle/>
                    <a:p>
                      <a:r>
                        <a:rPr lang="en-US" dirty="0"/>
                        <a:t>Level 12</a:t>
                      </a:r>
                    </a:p>
                  </a:txBody>
                  <a:tcPr/>
                </a:tc>
                <a:tc>
                  <a:txBody>
                    <a:bodyPr/>
                    <a:lstStyle/>
                    <a:p>
                      <a:r>
                        <a:rPr lang="en-US" sz="1800" b="0" i="0" kern="1200" dirty="0">
                          <a:solidFill>
                            <a:schemeClr val="dk1"/>
                          </a:solidFill>
                          <a:effectLst/>
                          <a:latin typeface="+mn-lt"/>
                          <a:ea typeface="+mn-ea"/>
                          <a:cs typeface="+mn-cs"/>
                        </a:rPr>
                        <a:t>0.91</a:t>
                      </a:r>
                      <a:endParaRPr lang="en-US" dirty="0"/>
                    </a:p>
                  </a:txBody>
                  <a:tcPr/>
                </a:tc>
                <a:tc>
                  <a:txBody>
                    <a:bodyPr/>
                    <a:lstStyle/>
                    <a:p>
                      <a:r>
                        <a:rPr lang="en-US" sz="1800" b="0" i="0" kern="1200" dirty="0">
                          <a:solidFill>
                            <a:schemeClr val="dk1"/>
                          </a:solidFill>
                          <a:effectLst/>
                          <a:latin typeface="+mn-lt"/>
                          <a:ea typeface="+mn-ea"/>
                          <a:cs typeface="+mn-cs"/>
                        </a:rPr>
                        <a:t>0.0038</a:t>
                      </a:r>
                      <a:endParaRPr lang="en-US" dirty="0"/>
                    </a:p>
                  </a:txBody>
                  <a:tcPr/>
                </a:tc>
                <a:extLst>
                  <a:ext uri="{0D108BD9-81ED-4DB2-BD59-A6C34878D82A}">
                    <a16:rowId xmlns:a16="http://schemas.microsoft.com/office/drawing/2014/main" val="2333342243"/>
                  </a:ext>
                </a:extLst>
              </a:tr>
              <a:tr h="370840">
                <a:tc>
                  <a:txBody>
                    <a:bodyPr/>
                    <a:lstStyle/>
                    <a:p>
                      <a:r>
                        <a:rPr lang="en-US" dirty="0"/>
                        <a:t>Level 14</a:t>
                      </a:r>
                    </a:p>
                  </a:txBody>
                  <a:tcPr/>
                </a:tc>
                <a:tc>
                  <a:txBody>
                    <a:bodyPr/>
                    <a:lstStyle/>
                    <a:p>
                      <a:r>
                        <a:rPr lang="en-US" sz="1800" b="0" i="0" kern="1200" dirty="0">
                          <a:solidFill>
                            <a:schemeClr val="dk1"/>
                          </a:solidFill>
                          <a:effectLst/>
                          <a:latin typeface="+mn-lt"/>
                          <a:ea typeface="+mn-ea"/>
                          <a:cs typeface="+mn-cs"/>
                        </a:rPr>
                        <a:t>0.92</a:t>
                      </a:r>
                      <a:endParaRPr lang="en-US" dirty="0"/>
                    </a:p>
                  </a:txBody>
                  <a:tcPr/>
                </a:tc>
                <a:tc>
                  <a:txBody>
                    <a:bodyPr/>
                    <a:lstStyle/>
                    <a:p>
                      <a:r>
                        <a:rPr lang="en-US" sz="1800" b="0" i="0" kern="1200" dirty="0">
                          <a:solidFill>
                            <a:schemeClr val="dk1"/>
                          </a:solidFill>
                          <a:effectLst/>
                          <a:latin typeface="+mn-lt"/>
                          <a:ea typeface="+mn-ea"/>
                          <a:cs typeface="+mn-cs"/>
                        </a:rPr>
                        <a:t>0.0043</a:t>
                      </a:r>
                      <a:endParaRPr lang="en-US" dirty="0"/>
                    </a:p>
                  </a:txBody>
                  <a:tcPr/>
                </a:tc>
                <a:extLst>
                  <a:ext uri="{0D108BD9-81ED-4DB2-BD59-A6C34878D82A}">
                    <a16:rowId xmlns:a16="http://schemas.microsoft.com/office/drawing/2014/main" val="2342036858"/>
                  </a:ext>
                </a:extLst>
              </a:tr>
              <a:tr h="370840">
                <a:tc>
                  <a:txBody>
                    <a:bodyPr/>
                    <a:lstStyle/>
                    <a:p>
                      <a:r>
                        <a:rPr lang="en-US" dirty="0"/>
                        <a:t>Level 16</a:t>
                      </a:r>
                    </a:p>
                  </a:txBody>
                  <a:tcPr/>
                </a:tc>
                <a:tc>
                  <a:txBody>
                    <a:bodyPr/>
                    <a:lstStyle/>
                    <a:p>
                      <a:r>
                        <a:rPr lang="en-US" sz="1800" b="0" i="0" kern="1200" dirty="0">
                          <a:solidFill>
                            <a:schemeClr val="dk1"/>
                          </a:solidFill>
                          <a:effectLst/>
                          <a:latin typeface="+mn-lt"/>
                          <a:ea typeface="+mn-ea"/>
                          <a:cs typeface="+mn-cs"/>
                        </a:rPr>
                        <a:t>0.93</a:t>
                      </a:r>
                      <a:endParaRPr lang="en-US" dirty="0"/>
                    </a:p>
                  </a:txBody>
                  <a:tcPr/>
                </a:tc>
                <a:tc>
                  <a:txBody>
                    <a:bodyPr/>
                    <a:lstStyle/>
                    <a:p>
                      <a:r>
                        <a:rPr lang="en-US" sz="1800" b="0" i="0" kern="1200" dirty="0">
                          <a:solidFill>
                            <a:schemeClr val="dk1"/>
                          </a:solidFill>
                          <a:effectLst/>
                          <a:latin typeface="+mn-lt"/>
                          <a:ea typeface="+mn-ea"/>
                          <a:cs typeface="+mn-cs"/>
                        </a:rPr>
                        <a:t>0.0047</a:t>
                      </a:r>
                      <a:endParaRPr lang="en-US" dirty="0"/>
                    </a:p>
                  </a:txBody>
                  <a:tcPr/>
                </a:tc>
                <a:extLst>
                  <a:ext uri="{0D108BD9-81ED-4DB2-BD59-A6C34878D82A}">
                    <a16:rowId xmlns:a16="http://schemas.microsoft.com/office/drawing/2014/main" val="1895126487"/>
                  </a:ext>
                </a:extLst>
              </a:tr>
              <a:tr h="370840">
                <a:tc>
                  <a:txBody>
                    <a:bodyPr/>
                    <a:lstStyle/>
                    <a:p>
                      <a:r>
                        <a:rPr lang="en-US" dirty="0"/>
                        <a:t>Level 18</a:t>
                      </a:r>
                    </a:p>
                  </a:txBody>
                  <a:tcPr/>
                </a:tc>
                <a:tc>
                  <a:txBody>
                    <a:bodyPr/>
                    <a:lstStyle/>
                    <a:p>
                      <a:r>
                        <a:rPr lang="en-US" sz="1800" b="0" i="0" kern="1200" dirty="0">
                          <a:solidFill>
                            <a:schemeClr val="dk1"/>
                          </a:solidFill>
                          <a:effectLst/>
                          <a:latin typeface="+mn-lt"/>
                          <a:ea typeface="+mn-ea"/>
                          <a:cs typeface="+mn-cs"/>
                        </a:rPr>
                        <a:t>0.93</a:t>
                      </a:r>
                      <a:endParaRPr lang="en-US" dirty="0"/>
                    </a:p>
                  </a:txBody>
                  <a:tcPr/>
                </a:tc>
                <a:tc>
                  <a:txBody>
                    <a:bodyPr/>
                    <a:lstStyle/>
                    <a:p>
                      <a:r>
                        <a:rPr lang="en-US" sz="1800" b="0" i="0" kern="1200" dirty="0">
                          <a:solidFill>
                            <a:schemeClr val="dk1"/>
                          </a:solidFill>
                          <a:effectLst/>
                          <a:latin typeface="+mn-lt"/>
                          <a:ea typeface="+mn-ea"/>
                          <a:cs typeface="+mn-cs"/>
                        </a:rPr>
                        <a:t>0.0048</a:t>
                      </a:r>
                      <a:endParaRPr lang="en-US" dirty="0"/>
                    </a:p>
                  </a:txBody>
                  <a:tcPr/>
                </a:tc>
                <a:extLst>
                  <a:ext uri="{0D108BD9-81ED-4DB2-BD59-A6C34878D82A}">
                    <a16:rowId xmlns:a16="http://schemas.microsoft.com/office/drawing/2014/main" val="2366851912"/>
                  </a:ext>
                </a:extLst>
              </a:tr>
              <a:tr h="370840">
                <a:tc>
                  <a:txBody>
                    <a:bodyPr/>
                    <a:lstStyle/>
                    <a:p>
                      <a:r>
                        <a:rPr lang="en-US" dirty="0"/>
                        <a:t>Level 20</a:t>
                      </a:r>
                    </a:p>
                  </a:txBody>
                  <a:tcPr/>
                </a:tc>
                <a:tc>
                  <a:txBody>
                    <a:bodyPr/>
                    <a:lstStyle/>
                    <a:p>
                      <a:r>
                        <a:rPr lang="en-US" sz="1800" b="0" i="0" kern="1200" dirty="0">
                          <a:solidFill>
                            <a:schemeClr val="dk1"/>
                          </a:solidFill>
                          <a:effectLst/>
                          <a:latin typeface="+mn-lt"/>
                          <a:ea typeface="+mn-ea"/>
                          <a:cs typeface="+mn-cs"/>
                        </a:rPr>
                        <a:t>0.94</a:t>
                      </a:r>
                      <a:endParaRPr lang="en-US" dirty="0"/>
                    </a:p>
                  </a:txBody>
                  <a:tcPr/>
                </a:tc>
                <a:tc>
                  <a:txBody>
                    <a:bodyPr/>
                    <a:lstStyle/>
                    <a:p>
                      <a:r>
                        <a:rPr lang="en-US" sz="1800" b="0" i="0" kern="1200" dirty="0">
                          <a:solidFill>
                            <a:schemeClr val="dk1"/>
                          </a:solidFill>
                          <a:effectLst/>
                          <a:latin typeface="+mn-lt"/>
                          <a:ea typeface="+mn-ea"/>
                          <a:cs typeface="+mn-cs"/>
                        </a:rPr>
                        <a:t>0.005</a:t>
                      </a:r>
                      <a:endParaRPr lang="en-US" dirty="0"/>
                    </a:p>
                  </a:txBody>
                  <a:tcPr/>
                </a:tc>
                <a:extLst>
                  <a:ext uri="{0D108BD9-81ED-4DB2-BD59-A6C34878D82A}">
                    <a16:rowId xmlns:a16="http://schemas.microsoft.com/office/drawing/2014/main" val="2776477205"/>
                  </a:ext>
                </a:extLst>
              </a:tr>
            </a:tbl>
          </a:graphicData>
        </a:graphic>
      </p:graphicFrame>
    </p:spTree>
    <p:extLst>
      <p:ext uri="{BB962C8B-B14F-4D97-AF65-F5344CB8AC3E}">
        <p14:creationId xmlns:p14="http://schemas.microsoft.com/office/powerpoint/2010/main" val="3057091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0999-A057-9B10-0891-0DF0DD5C9452}"/>
              </a:ext>
            </a:extLst>
          </p:cNvPr>
          <p:cNvSpPr>
            <a:spLocks noGrp="1"/>
          </p:cNvSpPr>
          <p:nvPr>
            <p:ph type="title"/>
          </p:nvPr>
        </p:nvSpPr>
        <p:spPr/>
        <p:txBody>
          <a:bodyPr>
            <a:normAutofit/>
          </a:bodyPr>
          <a:lstStyle/>
          <a:p>
            <a:r>
              <a:rPr lang="en-US" sz="3600" dirty="0"/>
              <a:t>Community detection – Girvan </a:t>
            </a:r>
            <a:r>
              <a:rPr lang="en-US" sz="3600" dirty="0" err="1"/>
              <a:t>newman</a:t>
            </a:r>
            <a:r>
              <a:rPr lang="en-US" sz="3600" dirty="0"/>
              <a:t> (l20)</a:t>
            </a:r>
          </a:p>
        </p:txBody>
      </p:sp>
      <p:sp>
        <p:nvSpPr>
          <p:cNvPr id="8" name="TextBox 7">
            <a:extLst>
              <a:ext uri="{FF2B5EF4-FFF2-40B4-BE49-F238E27FC236}">
                <a16:creationId xmlns:a16="http://schemas.microsoft.com/office/drawing/2014/main" id="{E7F7CAA9-295E-2307-5513-8EE31CF722E5}"/>
              </a:ext>
            </a:extLst>
          </p:cNvPr>
          <p:cNvSpPr txBox="1"/>
          <p:nvPr/>
        </p:nvSpPr>
        <p:spPr>
          <a:xfrm>
            <a:off x="4394569" y="5825071"/>
            <a:ext cx="3892539" cy="923330"/>
          </a:xfrm>
          <a:prstGeom prst="rect">
            <a:avLst/>
          </a:prstGeom>
          <a:noFill/>
        </p:spPr>
        <p:txBody>
          <a:bodyPr wrap="square">
            <a:spAutoFit/>
          </a:bodyPr>
          <a:lstStyle/>
          <a:p>
            <a:pPr algn="ctr"/>
            <a:r>
              <a:rPr lang="en-US" b="0" i="0" dirty="0">
                <a:solidFill>
                  <a:schemeClr val="tx2"/>
                </a:solidFill>
                <a:effectLst/>
                <a:latin typeface="Menlo" panose="020B0609030804020204" pitchFamily="49" charset="0"/>
              </a:rPr>
              <a:t>Modularity: 0.94 </a:t>
            </a:r>
          </a:p>
          <a:p>
            <a:pPr algn="ctr"/>
            <a:r>
              <a:rPr lang="en-US" b="0" i="0" dirty="0">
                <a:solidFill>
                  <a:schemeClr val="tx2"/>
                </a:solidFill>
                <a:effectLst/>
                <a:latin typeface="Menlo" panose="020B0609030804020204" pitchFamily="49" charset="0"/>
              </a:rPr>
              <a:t>Conductance: 0.005</a:t>
            </a:r>
          </a:p>
          <a:p>
            <a:pPr algn="ctr"/>
            <a:r>
              <a:rPr lang="en-US" dirty="0">
                <a:solidFill>
                  <a:schemeClr val="tx2"/>
                </a:solidFill>
                <a:latin typeface="Menlo" panose="020B0609030804020204" pitchFamily="49" charset="0"/>
              </a:rPr>
              <a:t>Number of Communities: 21</a:t>
            </a:r>
            <a:endParaRPr lang="en-US" dirty="0">
              <a:solidFill>
                <a:schemeClr val="tx2"/>
              </a:solidFill>
            </a:endParaRPr>
          </a:p>
        </p:txBody>
      </p:sp>
      <p:sp>
        <p:nvSpPr>
          <p:cNvPr id="10" name="TextBox 9">
            <a:extLst>
              <a:ext uri="{FF2B5EF4-FFF2-40B4-BE49-F238E27FC236}">
                <a16:creationId xmlns:a16="http://schemas.microsoft.com/office/drawing/2014/main" id="{3A0A1E3F-509F-0121-1F2A-FA138022BAF2}"/>
              </a:ext>
            </a:extLst>
          </p:cNvPr>
          <p:cNvSpPr txBox="1"/>
          <p:nvPr/>
        </p:nvSpPr>
        <p:spPr>
          <a:xfrm>
            <a:off x="2054577" y="5635978"/>
            <a:ext cx="2765778" cy="369332"/>
          </a:xfrm>
          <a:prstGeom prst="rect">
            <a:avLst/>
          </a:prstGeom>
          <a:noFill/>
        </p:spPr>
        <p:txBody>
          <a:bodyPr wrap="square">
            <a:spAutoFit/>
          </a:bodyPr>
          <a:lstStyle/>
          <a:p>
            <a:pPr algn="ctr"/>
            <a:r>
              <a:rPr lang="en-US" sz="1800" b="1" dirty="0">
                <a:solidFill>
                  <a:srgbClr val="569CD6"/>
                </a:solidFill>
                <a:effectLst/>
                <a:latin typeface="Menlo" panose="020B0609030804020204" pitchFamily="49" charset="0"/>
              </a:rPr>
              <a:t>Condensed Graph</a:t>
            </a:r>
            <a:endParaRPr lang="en-US" b="1" dirty="0">
              <a:solidFill>
                <a:srgbClr val="569CD6"/>
              </a:solidFill>
              <a:latin typeface="Menlo" panose="020B0609030804020204" pitchFamily="49" charset="0"/>
            </a:endParaRPr>
          </a:p>
        </p:txBody>
      </p:sp>
      <p:sp>
        <p:nvSpPr>
          <p:cNvPr id="11" name="TextBox 10">
            <a:extLst>
              <a:ext uri="{FF2B5EF4-FFF2-40B4-BE49-F238E27FC236}">
                <a16:creationId xmlns:a16="http://schemas.microsoft.com/office/drawing/2014/main" id="{BD859EF2-27E7-8B8C-A8C6-036A31E7FB27}"/>
              </a:ext>
            </a:extLst>
          </p:cNvPr>
          <p:cNvSpPr txBox="1"/>
          <p:nvPr/>
        </p:nvSpPr>
        <p:spPr>
          <a:xfrm>
            <a:off x="7975599" y="5635978"/>
            <a:ext cx="2765778" cy="369332"/>
          </a:xfrm>
          <a:prstGeom prst="rect">
            <a:avLst/>
          </a:prstGeom>
          <a:noFill/>
        </p:spPr>
        <p:txBody>
          <a:bodyPr wrap="square">
            <a:spAutoFit/>
          </a:bodyPr>
          <a:lstStyle/>
          <a:p>
            <a:pPr algn="ctr"/>
            <a:r>
              <a:rPr lang="en-US" b="1" dirty="0">
                <a:solidFill>
                  <a:srgbClr val="569CD6"/>
                </a:solidFill>
                <a:latin typeface="Menlo" panose="020B0609030804020204" pitchFamily="49" charset="0"/>
              </a:rPr>
              <a:t>Full Data </a:t>
            </a:r>
            <a:r>
              <a:rPr lang="en-US" sz="1800" b="1" dirty="0">
                <a:solidFill>
                  <a:srgbClr val="569CD6"/>
                </a:solidFill>
                <a:effectLst/>
                <a:latin typeface="Menlo" panose="020B0609030804020204" pitchFamily="49" charset="0"/>
              </a:rPr>
              <a:t>Graph</a:t>
            </a:r>
            <a:endParaRPr lang="en-US" b="1" dirty="0">
              <a:solidFill>
                <a:srgbClr val="569CD6"/>
              </a:solidFill>
              <a:latin typeface="Menlo" panose="020B0609030804020204" pitchFamily="49" charset="0"/>
            </a:endParaRPr>
          </a:p>
        </p:txBody>
      </p:sp>
      <p:pic>
        <p:nvPicPr>
          <p:cNvPr id="3" name="Picture 2">
            <a:extLst>
              <a:ext uri="{FF2B5EF4-FFF2-40B4-BE49-F238E27FC236}">
                <a16:creationId xmlns:a16="http://schemas.microsoft.com/office/drawing/2014/main" id="{1898D053-16A7-20D3-2F5A-A86EBFFA7EFB}"/>
              </a:ext>
            </a:extLst>
          </p:cNvPr>
          <p:cNvPicPr>
            <a:picLocks noChangeAspect="1"/>
          </p:cNvPicPr>
          <p:nvPr/>
        </p:nvPicPr>
        <p:blipFill>
          <a:blip r:embed="rId2"/>
          <a:stretch>
            <a:fillRect/>
          </a:stretch>
        </p:blipFill>
        <p:spPr>
          <a:xfrm>
            <a:off x="948267" y="1128451"/>
            <a:ext cx="5331546" cy="4507527"/>
          </a:xfrm>
          <a:prstGeom prst="rect">
            <a:avLst/>
          </a:prstGeom>
        </p:spPr>
      </p:pic>
      <p:pic>
        <p:nvPicPr>
          <p:cNvPr id="5" name="Picture 4">
            <a:extLst>
              <a:ext uri="{FF2B5EF4-FFF2-40B4-BE49-F238E27FC236}">
                <a16:creationId xmlns:a16="http://schemas.microsoft.com/office/drawing/2014/main" id="{9F1FC1D3-6B59-80DB-952F-669F2EA6C26C}"/>
              </a:ext>
            </a:extLst>
          </p:cNvPr>
          <p:cNvPicPr>
            <a:picLocks noChangeAspect="1"/>
          </p:cNvPicPr>
          <p:nvPr/>
        </p:nvPicPr>
        <p:blipFill>
          <a:blip r:embed="rId3"/>
          <a:stretch>
            <a:fillRect/>
          </a:stretch>
        </p:blipFill>
        <p:spPr>
          <a:xfrm>
            <a:off x="6279813" y="1128451"/>
            <a:ext cx="5618676" cy="4507527"/>
          </a:xfrm>
          <a:prstGeom prst="rect">
            <a:avLst/>
          </a:prstGeom>
        </p:spPr>
      </p:pic>
    </p:spTree>
    <p:extLst>
      <p:ext uri="{BB962C8B-B14F-4D97-AF65-F5344CB8AC3E}">
        <p14:creationId xmlns:p14="http://schemas.microsoft.com/office/powerpoint/2010/main" val="1435783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EE65-EF40-1102-9311-BBC3C313AF89}"/>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5D70537-8407-6FC3-2B60-23A07BB73D84}"/>
              </a:ext>
            </a:extLst>
          </p:cNvPr>
          <p:cNvSpPr>
            <a:spLocks noGrp="1"/>
          </p:cNvSpPr>
          <p:nvPr>
            <p:ph idx="1"/>
          </p:nvPr>
        </p:nvSpPr>
        <p:spPr>
          <a:xfrm>
            <a:off x="1330701" y="2624667"/>
            <a:ext cx="10178322" cy="2920348"/>
          </a:xfrm>
        </p:spPr>
        <p:txBody>
          <a:bodyPr>
            <a:normAutofit/>
          </a:bodyPr>
          <a:lstStyle/>
          <a:p>
            <a:r>
              <a:rPr lang="en-US" b="1" dirty="0">
                <a:solidFill>
                  <a:schemeClr val="accent1">
                    <a:lumMod val="75000"/>
                  </a:schemeClr>
                </a:solidFill>
              </a:rPr>
              <a:t>Best performing community detection model</a:t>
            </a:r>
            <a:r>
              <a:rPr lang="en-US" dirty="0"/>
              <a:t>: Girvan-Newman Algorithm (Level 20 - 21 communities) with the modularity of 0.94 and conductance of 0.005. </a:t>
            </a:r>
          </a:p>
          <a:p>
            <a:r>
              <a:rPr lang="en-US" dirty="0"/>
              <a:t>Girvan-Newman was chosen the best instead of Louvain (modularity- 0.97) due to the conductance of Louvain (0.015) being higher</a:t>
            </a:r>
          </a:p>
          <a:p>
            <a:r>
              <a:rPr lang="en-US" b="1" dirty="0">
                <a:solidFill>
                  <a:schemeClr val="accent1">
                    <a:lumMod val="75000"/>
                  </a:schemeClr>
                </a:solidFill>
              </a:rPr>
              <a:t>Worst performing community detection model</a:t>
            </a:r>
            <a:r>
              <a:rPr lang="en-US" dirty="0"/>
              <a:t>: Markov Clustering Algorithm (Communities - 633) with the modularity of 0.001 and conductance of 0.26.</a:t>
            </a:r>
          </a:p>
          <a:p>
            <a:pPr marL="0" indent="0">
              <a:buNone/>
            </a:pPr>
            <a:endParaRPr lang="en-US" dirty="0"/>
          </a:p>
        </p:txBody>
      </p:sp>
    </p:spTree>
    <p:extLst>
      <p:ext uri="{BB962C8B-B14F-4D97-AF65-F5344CB8AC3E}">
        <p14:creationId xmlns:p14="http://schemas.microsoft.com/office/powerpoint/2010/main" val="3859617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97F2-5138-084B-E431-1DAA13FDC5C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976AD4F-1E68-62BE-9BBE-62BED31A8490}"/>
              </a:ext>
            </a:extLst>
          </p:cNvPr>
          <p:cNvSpPr>
            <a:spLocks noGrp="1"/>
          </p:cNvSpPr>
          <p:nvPr>
            <p:ph idx="1"/>
          </p:nvPr>
        </p:nvSpPr>
        <p:spPr>
          <a:xfrm>
            <a:off x="1251678" y="1441939"/>
            <a:ext cx="10178322" cy="5287108"/>
          </a:xfrm>
        </p:spPr>
        <p:txBody>
          <a:bodyPr>
            <a:normAutofit/>
          </a:bodyPr>
          <a:lstStyle/>
          <a:p>
            <a:pPr marL="457200" indent="-457200">
              <a:buFont typeface="+mj-lt"/>
              <a:buAutoNum type="arabicPeriod"/>
            </a:pPr>
            <a:r>
              <a:rPr lang="en-US" sz="1800" dirty="0"/>
              <a:t>Introduction</a:t>
            </a:r>
          </a:p>
          <a:p>
            <a:pPr marL="457200" indent="-457200">
              <a:buFont typeface="+mj-lt"/>
              <a:buAutoNum type="arabicPeriod"/>
            </a:pPr>
            <a:r>
              <a:rPr lang="en-US" sz="1800" dirty="0"/>
              <a:t>Problem Statement</a:t>
            </a:r>
          </a:p>
          <a:p>
            <a:pPr marL="457200" indent="-457200">
              <a:buFont typeface="+mj-lt"/>
              <a:buAutoNum type="arabicPeriod"/>
            </a:pPr>
            <a:r>
              <a:rPr lang="en-US" sz="1800" dirty="0"/>
              <a:t>Dataset Statistics</a:t>
            </a:r>
          </a:p>
          <a:p>
            <a:pPr marL="457200" indent="-457200">
              <a:buFont typeface="+mj-lt"/>
              <a:buAutoNum type="arabicPeriod"/>
            </a:pPr>
            <a:r>
              <a:rPr lang="en-US" sz="1800" dirty="0"/>
              <a:t>Data Cleaning and Preprocessing – The need</a:t>
            </a:r>
          </a:p>
          <a:p>
            <a:pPr marL="457200" indent="-457200">
              <a:buFont typeface="+mj-lt"/>
              <a:buAutoNum type="arabicPeriod"/>
            </a:pPr>
            <a:r>
              <a:rPr lang="en-US" sz="1800" dirty="0"/>
              <a:t>Data Cleaning and Preprocessing</a:t>
            </a:r>
          </a:p>
          <a:p>
            <a:pPr marL="457200" indent="-457200">
              <a:buFont typeface="+mj-lt"/>
              <a:buAutoNum type="arabicPeriod"/>
            </a:pPr>
            <a:r>
              <a:rPr lang="en-US" sz="1800" dirty="0"/>
              <a:t>Graph Exploratory Analysis</a:t>
            </a:r>
          </a:p>
          <a:p>
            <a:pPr marL="457200" indent="-457200">
              <a:buFont typeface="+mj-lt"/>
              <a:buAutoNum type="arabicPeriod"/>
            </a:pPr>
            <a:r>
              <a:rPr lang="en-US" sz="1800" dirty="0"/>
              <a:t>Community Detection</a:t>
            </a:r>
          </a:p>
          <a:p>
            <a:pPr marL="914400" lvl="1" indent="-457200">
              <a:buFont typeface="+mj-lt"/>
              <a:buAutoNum type="romanLcPeriod"/>
            </a:pPr>
            <a:r>
              <a:rPr lang="en-US" sz="1600" dirty="0"/>
              <a:t>Louvain Algorithm</a:t>
            </a:r>
          </a:p>
          <a:p>
            <a:pPr marL="914400" lvl="1" indent="-457200">
              <a:buFont typeface="+mj-lt"/>
              <a:buAutoNum type="romanLcPeriod"/>
            </a:pPr>
            <a:r>
              <a:rPr lang="en-US" sz="1600" dirty="0"/>
              <a:t>Label </a:t>
            </a:r>
            <a:r>
              <a:rPr lang="en-US" sz="1600" dirty="0" err="1"/>
              <a:t>Propogation</a:t>
            </a:r>
            <a:r>
              <a:rPr lang="en-US" sz="1600" dirty="0"/>
              <a:t> Algorithm</a:t>
            </a:r>
          </a:p>
          <a:p>
            <a:pPr marL="914400" lvl="1" indent="-457200">
              <a:buFont typeface="+mj-lt"/>
              <a:buAutoNum type="romanLcPeriod"/>
            </a:pPr>
            <a:r>
              <a:rPr lang="en-US" sz="1600" dirty="0" err="1"/>
              <a:t>Lieden</a:t>
            </a:r>
            <a:r>
              <a:rPr lang="en-US" sz="1600" dirty="0"/>
              <a:t> Algorithm</a:t>
            </a:r>
          </a:p>
          <a:p>
            <a:pPr marL="914400" lvl="1" indent="-457200">
              <a:buFont typeface="+mj-lt"/>
              <a:buAutoNum type="romanLcPeriod"/>
            </a:pPr>
            <a:r>
              <a:rPr lang="en-US" sz="1600" dirty="0" err="1"/>
              <a:t>Infomap</a:t>
            </a:r>
            <a:r>
              <a:rPr lang="en-US" sz="1600" dirty="0"/>
              <a:t> Algorithm</a:t>
            </a:r>
          </a:p>
          <a:p>
            <a:pPr marL="914400" lvl="1" indent="-457200">
              <a:buFont typeface="+mj-lt"/>
              <a:buAutoNum type="romanLcPeriod"/>
            </a:pPr>
            <a:r>
              <a:rPr lang="en-US" sz="1600" dirty="0" err="1"/>
              <a:t>Walktrap</a:t>
            </a:r>
            <a:r>
              <a:rPr lang="en-US" sz="1600" dirty="0"/>
              <a:t> Algorithm</a:t>
            </a:r>
          </a:p>
          <a:p>
            <a:pPr marL="914400" lvl="1" indent="-457200">
              <a:buFont typeface="+mj-lt"/>
              <a:buAutoNum type="romanLcPeriod"/>
            </a:pPr>
            <a:r>
              <a:rPr lang="en-US" sz="1600" dirty="0"/>
              <a:t>Markov Clustering Algorithm</a:t>
            </a:r>
          </a:p>
          <a:p>
            <a:pPr marL="914400" lvl="1" indent="-457200">
              <a:buFont typeface="+mj-lt"/>
              <a:buAutoNum type="romanLcPeriod"/>
            </a:pPr>
            <a:r>
              <a:rPr lang="en-US" sz="1600" dirty="0"/>
              <a:t>Girvan-Newman Algorithm (Level 7 to Level 20)</a:t>
            </a:r>
          </a:p>
        </p:txBody>
      </p:sp>
    </p:spTree>
    <p:extLst>
      <p:ext uri="{BB962C8B-B14F-4D97-AF65-F5344CB8AC3E}">
        <p14:creationId xmlns:p14="http://schemas.microsoft.com/office/powerpoint/2010/main" val="4222853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B927B2-C7DA-9FAA-A5EC-398A01E1B7B1}"/>
              </a:ext>
            </a:extLst>
          </p:cNvPr>
          <p:cNvSpPr/>
          <p:nvPr/>
        </p:nvSpPr>
        <p:spPr>
          <a:xfrm>
            <a:off x="3332822" y="2709334"/>
            <a:ext cx="5526356"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861029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1229-69D4-E737-7FDD-B833073AAF9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8226A00-9EB2-C2AB-3111-C789CE3C826E}"/>
              </a:ext>
            </a:extLst>
          </p:cNvPr>
          <p:cNvSpPr>
            <a:spLocks noGrp="1"/>
          </p:cNvSpPr>
          <p:nvPr>
            <p:ph idx="1"/>
          </p:nvPr>
        </p:nvSpPr>
        <p:spPr>
          <a:xfrm>
            <a:off x="1251678" y="1389893"/>
            <a:ext cx="4940778" cy="5085722"/>
          </a:xfrm>
        </p:spPr>
        <p:txBody>
          <a:bodyPr>
            <a:normAutofit/>
          </a:bodyPr>
          <a:lstStyle/>
          <a:p>
            <a:pPr algn="just"/>
            <a:r>
              <a:rPr lang="en-US" b="0" i="0" u="none" strike="noStrike" dirty="0">
                <a:solidFill>
                  <a:schemeClr val="tx1"/>
                </a:solidFill>
                <a:effectLst/>
                <a:latin typeface="Times New Roman" panose="02020603050405020304" pitchFamily="18" charset="0"/>
                <a:cs typeface="Times New Roman" panose="02020603050405020304" pitchFamily="18" charset="0"/>
              </a:rPr>
              <a:t>The Enron email communication network offers a case study for understanding complex organizational structures through the lens of social network analysis. </a:t>
            </a:r>
          </a:p>
          <a:p>
            <a:pPr algn="just"/>
            <a:r>
              <a:rPr lang="en-US" b="0" i="0" u="none" strike="noStrike" dirty="0">
                <a:solidFill>
                  <a:schemeClr val="tx1"/>
                </a:solidFill>
                <a:effectLst/>
                <a:latin typeface="Times New Roman" panose="02020603050405020304" pitchFamily="18" charset="0"/>
                <a:cs typeface="Times New Roman" panose="02020603050405020304" pitchFamily="18" charset="0"/>
              </a:rPr>
              <a:t>This project focuses on the detection of communities within the Enron email dataset, which encapsulates interactions among over a thirty-six thousand unique emails</a:t>
            </a:r>
          </a:p>
          <a:p>
            <a:pPr algn="just"/>
            <a:r>
              <a:rPr lang="en-US" b="0" i="0" u="none" strike="noStrike" dirty="0">
                <a:solidFill>
                  <a:schemeClr val="tx1"/>
                </a:solidFill>
                <a:effectLst/>
                <a:latin typeface="Times New Roman" panose="02020603050405020304" pitchFamily="18" charset="0"/>
                <a:cs typeface="Times New Roman" panose="02020603050405020304" pitchFamily="18" charset="0"/>
              </a:rPr>
              <a:t>Originally disclosed by the Federal Energy Regulatory Commission during its investigation.</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descr="Top shot of a representation of networks with stick figures.">
            <a:extLst>
              <a:ext uri="{FF2B5EF4-FFF2-40B4-BE49-F238E27FC236}">
                <a16:creationId xmlns:a16="http://schemas.microsoft.com/office/drawing/2014/main" id="{55C35E18-31B6-7520-0587-C6D29D3A0126}"/>
              </a:ext>
            </a:extLst>
          </p:cNvPr>
          <p:cNvPicPr>
            <a:picLocks noChangeAspect="1"/>
          </p:cNvPicPr>
          <p:nvPr/>
        </p:nvPicPr>
        <p:blipFill>
          <a:blip r:embed="rId2"/>
          <a:stretch>
            <a:fillRect/>
          </a:stretch>
        </p:blipFill>
        <p:spPr>
          <a:xfrm>
            <a:off x="6493738" y="1886803"/>
            <a:ext cx="4634980" cy="3084394"/>
          </a:xfrm>
          <a:prstGeom prst="rect">
            <a:avLst/>
          </a:prstGeom>
        </p:spPr>
      </p:pic>
    </p:spTree>
    <p:extLst>
      <p:ext uri="{BB962C8B-B14F-4D97-AF65-F5344CB8AC3E}">
        <p14:creationId xmlns:p14="http://schemas.microsoft.com/office/powerpoint/2010/main" val="4154720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8254-8A7E-0805-0E07-07542630BD5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FA246DD9-78A5-829A-5A70-6510236B3560}"/>
              </a:ext>
            </a:extLst>
          </p:cNvPr>
          <p:cNvSpPr>
            <a:spLocks noGrp="1"/>
          </p:cNvSpPr>
          <p:nvPr>
            <p:ph idx="1"/>
          </p:nvPr>
        </p:nvSpPr>
        <p:spPr>
          <a:xfrm>
            <a:off x="1251678" y="2286002"/>
            <a:ext cx="10178322" cy="1492132"/>
          </a:xfrm>
        </p:spPr>
        <p:txBody>
          <a:bodyPr>
            <a:normAutofit/>
          </a:bodyPr>
          <a:lstStyle/>
          <a:p>
            <a:pPr marL="0" indent="0" algn="ctr">
              <a:buNone/>
            </a:pPr>
            <a:r>
              <a:rPr lang="en-US" sz="4000" b="0" i="0" u="none" strike="noStrike" dirty="0">
                <a:solidFill>
                  <a:schemeClr val="accent1">
                    <a:lumMod val="75000"/>
                  </a:schemeClr>
                </a:solidFill>
                <a:effectLst/>
                <a:latin typeface="Arial" panose="020B0604020202020204" pitchFamily="34" charset="0"/>
              </a:rPr>
              <a:t>“Identify communities in the email-Enron dataset.”</a:t>
            </a:r>
            <a:endParaRPr lang="en-US" sz="4000" dirty="0">
              <a:solidFill>
                <a:schemeClr val="accent1">
                  <a:lumMod val="75000"/>
                </a:schemeClr>
              </a:solidFill>
            </a:endParaRPr>
          </a:p>
        </p:txBody>
      </p:sp>
    </p:spTree>
    <p:extLst>
      <p:ext uri="{BB962C8B-B14F-4D97-AF65-F5344CB8AC3E}">
        <p14:creationId xmlns:p14="http://schemas.microsoft.com/office/powerpoint/2010/main" val="3864032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5368-52C3-D8B3-C350-DD774549A81E}"/>
              </a:ext>
            </a:extLst>
          </p:cNvPr>
          <p:cNvSpPr>
            <a:spLocks noGrp="1"/>
          </p:cNvSpPr>
          <p:nvPr>
            <p:ph type="title"/>
          </p:nvPr>
        </p:nvSpPr>
        <p:spPr/>
        <p:txBody>
          <a:bodyPr/>
          <a:lstStyle/>
          <a:p>
            <a:r>
              <a:rPr lang="en-US" dirty="0"/>
              <a:t>DATASET STATISTICS</a:t>
            </a:r>
          </a:p>
        </p:txBody>
      </p:sp>
      <p:pic>
        <p:nvPicPr>
          <p:cNvPr id="4" name="Content Placeholder 3">
            <a:extLst>
              <a:ext uri="{FF2B5EF4-FFF2-40B4-BE49-F238E27FC236}">
                <a16:creationId xmlns:a16="http://schemas.microsoft.com/office/drawing/2014/main" id="{FDB88CA8-2DDE-6A57-380B-97FB52318999}"/>
              </a:ext>
            </a:extLst>
          </p:cNvPr>
          <p:cNvPicPr>
            <a:picLocks noGrp="1" noChangeAspect="1"/>
          </p:cNvPicPr>
          <p:nvPr>
            <p:ph idx="1"/>
          </p:nvPr>
        </p:nvPicPr>
        <p:blipFill>
          <a:blip r:embed="rId2"/>
          <a:stretch>
            <a:fillRect/>
          </a:stretch>
        </p:blipFill>
        <p:spPr>
          <a:xfrm>
            <a:off x="2441939" y="1874517"/>
            <a:ext cx="3898900" cy="3581400"/>
          </a:xfrm>
          <a:prstGeom prst="rect">
            <a:avLst/>
          </a:prstGeom>
        </p:spPr>
      </p:pic>
      <p:sp>
        <p:nvSpPr>
          <p:cNvPr id="6" name="TextBox 5">
            <a:extLst>
              <a:ext uri="{FF2B5EF4-FFF2-40B4-BE49-F238E27FC236}">
                <a16:creationId xmlns:a16="http://schemas.microsoft.com/office/drawing/2014/main" id="{EA8A0E34-6ED2-34DF-CDF6-07D622618140}"/>
              </a:ext>
            </a:extLst>
          </p:cNvPr>
          <p:cNvSpPr txBox="1"/>
          <p:nvPr/>
        </p:nvSpPr>
        <p:spPr>
          <a:xfrm>
            <a:off x="7246456" y="1874517"/>
            <a:ext cx="3277927" cy="707886"/>
          </a:xfrm>
          <a:prstGeom prst="rect">
            <a:avLst/>
          </a:prstGeom>
          <a:noFill/>
        </p:spPr>
        <p:txBody>
          <a:bodyPr wrap="square">
            <a:spAutoFit/>
          </a:bodyPr>
          <a:lstStyle/>
          <a:p>
            <a:pPr algn="ctr"/>
            <a:r>
              <a:rPr lang="en-US" sz="2000" dirty="0">
                <a:solidFill>
                  <a:schemeClr val="tx2"/>
                </a:solidFill>
                <a:latin typeface="Times New Roman" panose="02020603050405020304" pitchFamily="18" charset="0"/>
                <a:cs typeface="Times New Roman" panose="02020603050405020304" pitchFamily="18" charset="0"/>
              </a:rPr>
              <a:t>Average degree of the original network: </a:t>
            </a:r>
            <a:r>
              <a:rPr lang="en-US" sz="2000" b="0" i="0" dirty="0">
                <a:solidFill>
                  <a:schemeClr val="tx2"/>
                </a:solidFill>
                <a:effectLst/>
                <a:latin typeface="Times New Roman" panose="02020603050405020304" pitchFamily="18" charset="0"/>
                <a:cs typeface="Times New Roman" panose="02020603050405020304" pitchFamily="18" charset="0"/>
              </a:rPr>
              <a:t>10.02</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1C17418-E4FF-7A82-3BBB-F93BACB5B4DD}"/>
              </a:ext>
            </a:extLst>
          </p:cNvPr>
          <p:cNvSpPr txBox="1"/>
          <p:nvPr/>
        </p:nvSpPr>
        <p:spPr>
          <a:xfrm>
            <a:off x="6773333" y="3429000"/>
            <a:ext cx="4425244" cy="1754326"/>
          </a:xfrm>
          <a:prstGeom prst="rect">
            <a:avLst/>
          </a:prstGeom>
          <a:noFill/>
        </p:spPr>
        <p:txBody>
          <a:bodyPr wrap="square">
            <a:spAutoFit/>
          </a:bodyPr>
          <a:lstStyle/>
          <a:p>
            <a:pPr algn="ctr"/>
            <a:r>
              <a:rPr lang="en-US" sz="1800" b="1" dirty="0">
                <a:solidFill>
                  <a:srgbClr val="569CD6"/>
                </a:solidFill>
                <a:effectLst/>
                <a:latin typeface="Menlo" panose="020B0609030804020204" pitchFamily="49" charset="0"/>
              </a:rPr>
              <a:t>Additional Important Data Description</a:t>
            </a:r>
            <a:endParaRPr lang="en-US" b="1" dirty="0">
              <a:solidFill>
                <a:srgbClr val="569CD6"/>
              </a:solidFill>
              <a:latin typeface="Menlo" panose="020B0609030804020204" pitchFamily="49" charset="0"/>
            </a:endParaRPr>
          </a:p>
          <a:p>
            <a:pPr algn="ctr"/>
            <a:r>
              <a:rPr lang="en-US" sz="1800" b="0" i="0" u="none" strike="noStrike" dirty="0">
                <a:solidFill>
                  <a:srgbClr val="000000"/>
                </a:solidFill>
                <a:effectLst/>
                <a:latin typeface="arial" panose="020B0604020202020204" pitchFamily="34" charset="0"/>
              </a:rPr>
              <a:t>Note that non-Enron email addresses act as sinks and sources in the network as we only observe their communication with the Enron email addresses.</a:t>
            </a: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6658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6563-4910-7153-3ACF-923408235E8B}"/>
              </a:ext>
            </a:extLst>
          </p:cNvPr>
          <p:cNvSpPr>
            <a:spLocks noGrp="1"/>
          </p:cNvSpPr>
          <p:nvPr>
            <p:ph type="title"/>
          </p:nvPr>
        </p:nvSpPr>
        <p:spPr/>
        <p:txBody>
          <a:bodyPr>
            <a:normAutofit/>
          </a:bodyPr>
          <a:lstStyle/>
          <a:p>
            <a:r>
              <a:rPr lang="en-US" sz="3600" dirty="0"/>
              <a:t>DATA CLEANING AND PREPROCESSING – The need</a:t>
            </a:r>
            <a:endParaRPr lang="en-US" sz="3200" dirty="0"/>
          </a:p>
        </p:txBody>
      </p:sp>
      <p:pic>
        <p:nvPicPr>
          <p:cNvPr id="4" name="Picture 3">
            <a:extLst>
              <a:ext uri="{FF2B5EF4-FFF2-40B4-BE49-F238E27FC236}">
                <a16:creationId xmlns:a16="http://schemas.microsoft.com/office/drawing/2014/main" id="{FB3DB858-1AAB-13D3-0A70-FAB2CE46F970}"/>
              </a:ext>
            </a:extLst>
          </p:cNvPr>
          <p:cNvPicPr>
            <a:picLocks noChangeAspect="1"/>
          </p:cNvPicPr>
          <p:nvPr/>
        </p:nvPicPr>
        <p:blipFill>
          <a:blip r:embed="rId2"/>
          <a:stretch>
            <a:fillRect/>
          </a:stretch>
        </p:blipFill>
        <p:spPr>
          <a:xfrm>
            <a:off x="1167012" y="1497783"/>
            <a:ext cx="5335388" cy="5008010"/>
          </a:xfrm>
          <a:prstGeom prst="rect">
            <a:avLst/>
          </a:prstGeom>
        </p:spPr>
      </p:pic>
      <p:sp>
        <p:nvSpPr>
          <p:cNvPr id="8" name="TextBox 7">
            <a:extLst>
              <a:ext uri="{FF2B5EF4-FFF2-40B4-BE49-F238E27FC236}">
                <a16:creationId xmlns:a16="http://schemas.microsoft.com/office/drawing/2014/main" id="{E2290A64-F8C2-F82E-DA43-7D199C684BAC}"/>
              </a:ext>
            </a:extLst>
          </p:cNvPr>
          <p:cNvSpPr txBox="1"/>
          <p:nvPr/>
        </p:nvSpPr>
        <p:spPr>
          <a:xfrm>
            <a:off x="1251678" y="1128451"/>
            <a:ext cx="4843818" cy="369332"/>
          </a:xfrm>
          <a:prstGeom prst="rect">
            <a:avLst/>
          </a:prstGeom>
          <a:noFill/>
        </p:spPr>
        <p:txBody>
          <a:bodyPr wrap="square">
            <a:spAutoFit/>
          </a:bodyPr>
          <a:lstStyle/>
          <a:p>
            <a:pPr algn="ctr"/>
            <a:r>
              <a:rPr lang="en-US" sz="1800" b="1" dirty="0">
                <a:solidFill>
                  <a:srgbClr val="569CD6"/>
                </a:solidFill>
                <a:effectLst/>
                <a:latin typeface="Menlo" panose="020B0609030804020204" pitchFamily="49" charset="0"/>
              </a:rPr>
              <a:t>Visualization without cleaning</a:t>
            </a:r>
            <a:endParaRPr lang="en-US" sz="1800" b="0" dirty="0">
              <a:solidFill>
                <a:srgbClr val="CCCCCC"/>
              </a:solidFill>
              <a:effectLst/>
              <a:latin typeface="Menlo" panose="020B0609030804020204" pitchFamily="49" charset="0"/>
            </a:endParaRPr>
          </a:p>
        </p:txBody>
      </p:sp>
      <p:sp>
        <p:nvSpPr>
          <p:cNvPr id="10" name="TextBox 9">
            <a:extLst>
              <a:ext uri="{FF2B5EF4-FFF2-40B4-BE49-F238E27FC236}">
                <a16:creationId xmlns:a16="http://schemas.microsoft.com/office/drawing/2014/main" id="{6046B388-776E-AE7C-D028-3EF62DBF0FBF}"/>
              </a:ext>
            </a:extLst>
          </p:cNvPr>
          <p:cNvSpPr txBox="1"/>
          <p:nvPr/>
        </p:nvSpPr>
        <p:spPr>
          <a:xfrm>
            <a:off x="6587067" y="1689851"/>
            <a:ext cx="4927600" cy="4154984"/>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chemeClr val="tx2"/>
                </a:solidFill>
                <a:latin typeface="Times New Roman" panose="02020603050405020304" pitchFamily="18" charset="0"/>
                <a:cs typeface="Times New Roman" panose="02020603050405020304" pitchFamily="18" charset="0"/>
              </a:rPr>
              <a:t>This visualization is printed by random edge sparsification i.e. randomly removing 95% of the edges.</a:t>
            </a:r>
          </a:p>
          <a:p>
            <a:pPr marL="342900" indent="-342900" algn="just">
              <a:buFont typeface="Arial" panose="020B0604020202020204" pitchFamily="34" charset="0"/>
              <a:buChar char="•"/>
            </a:pPr>
            <a:r>
              <a:rPr lang="en-US" sz="2400" dirty="0">
                <a:solidFill>
                  <a:schemeClr val="tx2"/>
                </a:solidFill>
                <a:latin typeface="Times New Roman" panose="02020603050405020304" pitchFamily="18" charset="0"/>
                <a:cs typeface="Times New Roman" panose="02020603050405020304" pitchFamily="18" charset="0"/>
              </a:rPr>
              <a:t>Here we can see the sources and sinks (non-</a:t>
            </a:r>
            <a:r>
              <a:rPr lang="en-US" sz="2400" dirty="0" err="1">
                <a:solidFill>
                  <a:schemeClr val="tx2"/>
                </a:solidFill>
                <a:latin typeface="Times New Roman" panose="02020603050405020304" pitchFamily="18" charset="0"/>
                <a:cs typeface="Times New Roman" panose="02020603050405020304" pitchFamily="18" charset="0"/>
              </a:rPr>
              <a:t>enron</a:t>
            </a:r>
            <a:r>
              <a:rPr lang="en-US" sz="2400" dirty="0">
                <a:solidFill>
                  <a:schemeClr val="tx2"/>
                </a:solidFill>
                <a:latin typeface="Times New Roman" panose="02020603050405020304" pitchFamily="18" charset="0"/>
                <a:cs typeface="Times New Roman" panose="02020603050405020304" pitchFamily="18" charset="0"/>
              </a:rPr>
              <a:t> emails) as described in the data description.</a:t>
            </a:r>
          </a:p>
          <a:p>
            <a:pPr marL="342900" indent="-342900" algn="just">
              <a:buFont typeface="Arial" panose="020B0604020202020204" pitchFamily="34" charset="0"/>
              <a:buChar char="•"/>
            </a:pPr>
            <a:r>
              <a:rPr lang="en-US" sz="2400" dirty="0">
                <a:solidFill>
                  <a:schemeClr val="tx2"/>
                </a:solidFill>
                <a:latin typeface="Times New Roman" panose="02020603050405020304" pitchFamily="18" charset="0"/>
                <a:cs typeface="Times New Roman" panose="02020603050405020304" pitchFamily="18" charset="0"/>
              </a:rPr>
              <a:t>These emails as highlighted in data description are of no use for gaining insights about the communities of Enron.</a:t>
            </a:r>
          </a:p>
        </p:txBody>
      </p:sp>
    </p:spTree>
    <p:extLst>
      <p:ext uri="{BB962C8B-B14F-4D97-AF65-F5344CB8AC3E}">
        <p14:creationId xmlns:p14="http://schemas.microsoft.com/office/powerpoint/2010/main" val="2739359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6563-4910-7153-3ACF-923408235E8B}"/>
              </a:ext>
            </a:extLst>
          </p:cNvPr>
          <p:cNvSpPr>
            <a:spLocks noGrp="1"/>
          </p:cNvSpPr>
          <p:nvPr>
            <p:ph type="title"/>
          </p:nvPr>
        </p:nvSpPr>
        <p:spPr/>
        <p:txBody>
          <a:bodyPr>
            <a:normAutofit/>
          </a:bodyPr>
          <a:lstStyle/>
          <a:p>
            <a:r>
              <a:rPr lang="en-US" sz="3500" dirty="0"/>
              <a:t>DATA CLEANING AND PREPROCESSING - THE need - II</a:t>
            </a:r>
          </a:p>
        </p:txBody>
      </p:sp>
      <p:sp>
        <p:nvSpPr>
          <p:cNvPr id="8" name="TextBox 7">
            <a:extLst>
              <a:ext uri="{FF2B5EF4-FFF2-40B4-BE49-F238E27FC236}">
                <a16:creationId xmlns:a16="http://schemas.microsoft.com/office/drawing/2014/main" id="{E2290A64-F8C2-F82E-DA43-7D199C684BAC}"/>
              </a:ext>
            </a:extLst>
          </p:cNvPr>
          <p:cNvSpPr txBox="1"/>
          <p:nvPr/>
        </p:nvSpPr>
        <p:spPr>
          <a:xfrm>
            <a:off x="6586182" y="951187"/>
            <a:ext cx="4843818" cy="923330"/>
          </a:xfrm>
          <a:prstGeom prst="rect">
            <a:avLst/>
          </a:prstGeom>
          <a:noFill/>
        </p:spPr>
        <p:txBody>
          <a:bodyPr wrap="square">
            <a:spAutoFit/>
          </a:bodyPr>
          <a:lstStyle/>
          <a:p>
            <a:pPr algn="ctr"/>
            <a:r>
              <a:rPr lang="en-US" sz="1800" b="1" dirty="0">
                <a:solidFill>
                  <a:srgbClr val="569CD6"/>
                </a:solidFill>
                <a:effectLst/>
                <a:latin typeface="Menlo" panose="020B0609030804020204" pitchFamily="49" charset="0"/>
              </a:rPr>
              <a:t>Community Detection w/o cleaning</a:t>
            </a:r>
          </a:p>
          <a:p>
            <a:pPr algn="ctr"/>
            <a:r>
              <a:rPr lang="en-US" b="1" dirty="0">
                <a:solidFill>
                  <a:srgbClr val="569CD6"/>
                </a:solidFill>
                <a:latin typeface="Menlo" panose="020B0609030804020204" pitchFamily="49" charset="0"/>
              </a:rPr>
              <a:t>(Louvain Algorithm)</a:t>
            </a:r>
          </a:p>
          <a:p>
            <a:pPr algn="ctr"/>
            <a:r>
              <a:rPr lang="en-US" b="0" i="0" dirty="0">
                <a:solidFill>
                  <a:schemeClr val="tx2"/>
                </a:solidFill>
                <a:effectLst/>
                <a:latin typeface="Menlo" panose="020B0609030804020204" pitchFamily="49" charset="0"/>
              </a:rPr>
              <a:t>Modularity: 0.61</a:t>
            </a:r>
            <a:endParaRPr lang="en-US" sz="1800" b="0" dirty="0">
              <a:solidFill>
                <a:schemeClr val="tx2"/>
              </a:solidFill>
              <a:effectLst/>
              <a:latin typeface="Menlo" panose="020B0609030804020204" pitchFamily="49" charset="0"/>
            </a:endParaRPr>
          </a:p>
        </p:txBody>
      </p:sp>
      <p:pic>
        <p:nvPicPr>
          <p:cNvPr id="9" name="Picture 8">
            <a:extLst>
              <a:ext uri="{FF2B5EF4-FFF2-40B4-BE49-F238E27FC236}">
                <a16:creationId xmlns:a16="http://schemas.microsoft.com/office/drawing/2014/main" id="{D8EC76BF-6DA4-BCB3-485C-73E60270BE79}"/>
              </a:ext>
            </a:extLst>
          </p:cNvPr>
          <p:cNvPicPr>
            <a:picLocks noChangeAspect="1"/>
          </p:cNvPicPr>
          <p:nvPr/>
        </p:nvPicPr>
        <p:blipFill>
          <a:blip r:embed="rId2"/>
          <a:stretch>
            <a:fillRect/>
          </a:stretch>
        </p:blipFill>
        <p:spPr>
          <a:xfrm>
            <a:off x="6186311" y="1874447"/>
            <a:ext cx="5643478" cy="4843888"/>
          </a:xfrm>
          <a:prstGeom prst="rect">
            <a:avLst/>
          </a:prstGeom>
        </p:spPr>
      </p:pic>
      <p:sp>
        <p:nvSpPr>
          <p:cNvPr id="3" name="TextBox 2">
            <a:extLst>
              <a:ext uri="{FF2B5EF4-FFF2-40B4-BE49-F238E27FC236}">
                <a16:creationId xmlns:a16="http://schemas.microsoft.com/office/drawing/2014/main" id="{44D10A66-6085-938F-B793-E0F4F5388EA5}"/>
              </a:ext>
            </a:extLst>
          </p:cNvPr>
          <p:cNvSpPr txBox="1"/>
          <p:nvPr/>
        </p:nvSpPr>
        <p:spPr>
          <a:xfrm>
            <a:off x="1066885" y="1042340"/>
            <a:ext cx="4645294" cy="5509200"/>
          </a:xfrm>
          <a:prstGeom prst="rect">
            <a:avLst/>
          </a:prstGeom>
          <a:noFill/>
        </p:spPr>
        <p:txBody>
          <a:bodyPr wrap="square">
            <a:spAutoFit/>
          </a:bodyPr>
          <a:lstStyle/>
          <a:p>
            <a:pPr marL="342900" indent="-342900" algn="just">
              <a:buFont typeface="Arial" panose="020B0604020202020204" pitchFamily="34" charset="0"/>
              <a:buChar char="•"/>
            </a:pPr>
            <a:r>
              <a:rPr lang="en-US" sz="2200" dirty="0">
                <a:solidFill>
                  <a:schemeClr val="tx2"/>
                </a:solidFill>
                <a:latin typeface="Times New Roman" panose="02020603050405020304" pitchFamily="18" charset="0"/>
                <a:cs typeface="Times New Roman" panose="02020603050405020304" pitchFamily="18" charset="0"/>
              </a:rPr>
              <a:t>Here, the blue circles are the nodes.</a:t>
            </a:r>
          </a:p>
          <a:p>
            <a:pPr marL="342900" indent="-342900" algn="just">
              <a:buFont typeface="Arial" panose="020B0604020202020204" pitchFamily="34" charset="0"/>
              <a:buChar char="•"/>
            </a:pPr>
            <a:r>
              <a:rPr lang="en-US" sz="2200" dirty="0">
                <a:solidFill>
                  <a:schemeClr val="tx2"/>
                </a:solidFill>
                <a:latin typeface="Times New Roman" panose="02020603050405020304" pitchFamily="18" charset="0"/>
                <a:cs typeface="Times New Roman" panose="02020603050405020304" pitchFamily="18" charset="0"/>
              </a:rPr>
              <a:t>The size of the blue circles represents the size of the community.</a:t>
            </a:r>
          </a:p>
          <a:p>
            <a:pPr marL="342900" indent="-342900" algn="just">
              <a:buFont typeface="Arial" panose="020B0604020202020204" pitchFamily="34" charset="0"/>
              <a:buChar char="•"/>
            </a:pPr>
            <a:r>
              <a:rPr lang="en-US" sz="2200" dirty="0">
                <a:solidFill>
                  <a:schemeClr val="tx2"/>
                </a:solidFill>
                <a:latin typeface="Times New Roman" panose="02020603050405020304" pitchFamily="18" charset="0"/>
                <a:cs typeface="Times New Roman" panose="02020603050405020304" pitchFamily="18" charset="0"/>
              </a:rPr>
              <a:t>Here we can see that the center community is the biggest and all the rest of them are represented with small circles.</a:t>
            </a:r>
          </a:p>
          <a:p>
            <a:pPr marL="342900" indent="-342900" algn="just">
              <a:buFont typeface="Arial" panose="020B0604020202020204" pitchFamily="34" charset="0"/>
              <a:buChar char="•"/>
            </a:pPr>
            <a:r>
              <a:rPr lang="en-US" sz="2200" dirty="0">
                <a:solidFill>
                  <a:schemeClr val="tx2"/>
                </a:solidFill>
                <a:latin typeface="Times New Roman" panose="02020603050405020304" pitchFamily="18" charset="0"/>
                <a:cs typeface="Times New Roman" panose="02020603050405020304" pitchFamily="18" charset="0"/>
              </a:rPr>
              <a:t>It can be inferred that the center community is the actual representation of the data and others are just outside Enron emails acting as source and sink.</a:t>
            </a:r>
          </a:p>
          <a:p>
            <a:pPr marL="342900" indent="-342900" algn="just">
              <a:buFont typeface="Arial" panose="020B0604020202020204" pitchFamily="34" charset="0"/>
              <a:buChar char="•"/>
            </a:pPr>
            <a:r>
              <a:rPr lang="en-US" sz="2200" dirty="0">
                <a:solidFill>
                  <a:schemeClr val="tx2"/>
                </a:solidFill>
                <a:latin typeface="Times New Roman" panose="02020603050405020304" pitchFamily="18" charset="0"/>
                <a:cs typeface="Times New Roman" panose="02020603050405020304" pitchFamily="18" charset="0"/>
              </a:rPr>
              <a:t>Therefore, they need to be removed for detecting communities in the meaningful central network.</a:t>
            </a:r>
          </a:p>
        </p:txBody>
      </p:sp>
    </p:spTree>
    <p:extLst>
      <p:ext uri="{BB962C8B-B14F-4D97-AF65-F5344CB8AC3E}">
        <p14:creationId xmlns:p14="http://schemas.microsoft.com/office/powerpoint/2010/main" val="243500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7BCC-4850-C7EE-770F-C888A54F56EE}"/>
              </a:ext>
            </a:extLst>
          </p:cNvPr>
          <p:cNvSpPr>
            <a:spLocks noGrp="1"/>
          </p:cNvSpPr>
          <p:nvPr>
            <p:ph type="title"/>
          </p:nvPr>
        </p:nvSpPr>
        <p:spPr/>
        <p:txBody>
          <a:bodyPr>
            <a:normAutofit/>
          </a:bodyPr>
          <a:lstStyle/>
          <a:p>
            <a:r>
              <a:rPr lang="en-US" sz="4400" dirty="0"/>
              <a:t>DATA CLEANING AND PREPROCESSING - II</a:t>
            </a:r>
          </a:p>
        </p:txBody>
      </p:sp>
      <p:sp>
        <p:nvSpPr>
          <p:cNvPr id="5" name="TextBox 4">
            <a:extLst>
              <a:ext uri="{FF2B5EF4-FFF2-40B4-BE49-F238E27FC236}">
                <a16:creationId xmlns:a16="http://schemas.microsoft.com/office/drawing/2014/main" id="{3FF3A4AF-27FC-FCD0-50BC-CB56A825D48D}"/>
              </a:ext>
            </a:extLst>
          </p:cNvPr>
          <p:cNvSpPr txBox="1"/>
          <p:nvPr/>
        </p:nvSpPr>
        <p:spPr>
          <a:xfrm>
            <a:off x="1251678" y="1430569"/>
            <a:ext cx="2558955" cy="1200329"/>
          </a:xfrm>
          <a:prstGeom prst="rect">
            <a:avLst/>
          </a:prstGeom>
          <a:solidFill>
            <a:schemeClr val="bg1">
              <a:lumMod val="85000"/>
            </a:schemeClr>
          </a:solidFill>
        </p:spPr>
        <p:txBody>
          <a:bodyPr wrap="square">
            <a:spAutoFit/>
          </a:bodyPr>
          <a:lstStyle/>
          <a:p>
            <a:pPr algn="ctr"/>
            <a:r>
              <a:rPr lang="en-US" b="1" dirty="0">
                <a:solidFill>
                  <a:srgbClr val="569CD6"/>
                </a:solidFill>
                <a:effectLst/>
                <a:latin typeface="Menlo" panose="020B0609030804020204" pitchFamily="49" charset="0"/>
              </a:rPr>
              <a:t>Removing Non-Enron Nodes using Statistical analysis</a:t>
            </a:r>
            <a:endParaRPr lang="en-US" b="0" dirty="0">
              <a:solidFill>
                <a:srgbClr val="CCCCCC"/>
              </a:solidFill>
              <a:effectLst/>
              <a:latin typeface="Menlo" panose="020B0609030804020204" pitchFamily="49" charset="0"/>
            </a:endParaRPr>
          </a:p>
        </p:txBody>
      </p:sp>
      <p:sp>
        <p:nvSpPr>
          <p:cNvPr id="7" name="TextBox 6">
            <a:extLst>
              <a:ext uri="{FF2B5EF4-FFF2-40B4-BE49-F238E27FC236}">
                <a16:creationId xmlns:a16="http://schemas.microsoft.com/office/drawing/2014/main" id="{BABD57E9-A6A8-2338-8A50-F63C08BB2E22}"/>
              </a:ext>
            </a:extLst>
          </p:cNvPr>
          <p:cNvSpPr txBox="1"/>
          <p:nvPr/>
        </p:nvSpPr>
        <p:spPr>
          <a:xfrm>
            <a:off x="3810633" y="3551139"/>
            <a:ext cx="2695432" cy="1200329"/>
          </a:xfrm>
          <a:prstGeom prst="rect">
            <a:avLst/>
          </a:prstGeom>
          <a:solidFill>
            <a:schemeClr val="bg1">
              <a:lumMod val="85000"/>
            </a:schemeClr>
          </a:solidFill>
        </p:spPr>
        <p:txBody>
          <a:bodyPr wrap="square">
            <a:spAutoFit/>
          </a:bodyPr>
          <a:lstStyle/>
          <a:p>
            <a:pPr algn="ctr"/>
            <a:r>
              <a:rPr lang="en-US" b="1" dirty="0">
                <a:solidFill>
                  <a:srgbClr val="569CD6"/>
                </a:solidFill>
                <a:effectLst/>
                <a:latin typeface="Menlo" panose="020B0609030804020204" pitchFamily="49" charset="0"/>
              </a:rPr>
              <a:t>Taking out the largest subsection for community detection</a:t>
            </a:r>
            <a:endParaRPr lang="en-US" b="0" dirty="0">
              <a:solidFill>
                <a:srgbClr val="CCCCCC"/>
              </a:solidFill>
              <a:effectLst/>
              <a:latin typeface="Menlo" panose="020B0609030804020204" pitchFamily="49" charset="0"/>
            </a:endParaRPr>
          </a:p>
        </p:txBody>
      </p:sp>
      <p:sp>
        <p:nvSpPr>
          <p:cNvPr id="9" name="TextBox 8">
            <a:extLst>
              <a:ext uri="{FF2B5EF4-FFF2-40B4-BE49-F238E27FC236}">
                <a16:creationId xmlns:a16="http://schemas.microsoft.com/office/drawing/2014/main" id="{792ACA3D-01DD-1D96-F30F-0E14E34A47B2}"/>
              </a:ext>
            </a:extLst>
          </p:cNvPr>
          <p:cNvSpPr txBox="1"/>
          <p:nvPr/>
        </p:nvSpPr>
        <p:spPr>
          <a:xfrm>
            <a:off x="6506065" y="5391084"/>
            <a:ext cx="3664424" cy="1200329"/>
          </a:xfrm>
          <a:prstGeom prst="rect">
            <a:avLst/>
          </a:prstGeom>
          <a:solidFill>
            <a:schemeClr val="bg1">
              <a:lumMod val="85000"/>
            </a:schemeClr>
          </a:solidFill>
        </p:spPr>
        <p:txBody>
          <a:bodyPr wrap="square">
            <a:spAutoFit/>
          </a:bodyPr>
          <a:lstStyle/>
          <a:p>
            <a:pPr algn="ctr"/>
            <a:r>
              <a:rPr lang="en-US" b="1" dirty="0">
                <a:solidFill>
                  <a:srgbClr val="569CD6"/>
                </a:solidFill>
                <a:effectLst/>
                <a:latin typeface="Menlo" panose="020B0609030804020204" pitchFamily="49" charset="0"/>
              </a:rPr>
              <a:t>Final graph Statistics:</a:t>
            </a:r>
          </a:p>
          <a:p>
            <a:pPr algn="ctr"/>
            <a:r>
              <a:rPr lang="en-US" b="0" i="0" dirty="0">
                <a:solidFill>
                  <a:schemeClr val="tx2"/>
                </a:solidFill>
                <a:effectLst/>
                <a:latin typeface="Menlo" panose="020B0609030804020204" pitchFamily="49" charset="0"/>
              </a:rPr>
              <a:t>Number of New nodes: 3459 </a:t>
            </a:r>
          </a:p>
          <a:p>
            <a:pPr algn="ctr"/>
            <a:r>
              <a:rPr lang="en-US" b="0" i="0" dirty="0">
                <a:solidFill>
                  <a:schemeClr val="tx2"/>
                </a:solidFill>
                <a:effectLst/>
                <a:latin typeface="Menlo" panose="020B0609030804020204" pitchFamily="49" charset="0"/>
              </a:rPr>
              <a:t>Number of New edges: 6221</a:t>
            </a:r>
          </a:p>
          <a:p>
            <a:pPr algn="ctr"/>
            <a:r>
              <a:rPr lang="en-US" b="0" i="0" dirty="0">
                <a:solidFill>
                  <a:schemeClr val="tx2"/>
                </a:solidFill>
                <a:effectLst/>
                <a:latin typeface="Menlo" panose="020B0609030804020204" pitchFamily="49" charset="0"/>
              </a:rPr>
              <a:t>Average degree: 3.6</a:t>
            </a:r>
            <a:endParaRPr lang="en-US" b="0" dirty="0">
              <a:solidFill>
                <a:schemeClr val="tx2"/>
              </a:solidFill>
              <a:effectLst/>
              <a:latin typeface="Menlo" panose="020B0609030804020204" pitchFamily="49" charset="0"/>
            </a:endParaRPr>
          </a:p>
        </p:txBody>
      </p:sp>
      <p:sp>
        <p:nvSpPr>
          <p:cNvPr id="11" name="TextBox 10">
            <a:extLst>
              <a:ext uri="{FF2B5EF4-FFF2-40B4-BE49-F238E27FC236}">
                <a16:creationId xmlns:a16="http://schemas.microsoft.com/office/drawing/2014/main" id="{E517DDC8-1A95-0B58-E6BB-73B4E0D25FCD}"/>
              </a:ext>
            </a:extLst>
          </p:cNvPr>
          <p:cNvSpPr txBox="1"/>
          <p:nvPr/>
        </p:nvSpPr>
        <p:spPr>
          <a:xfrm>
            <a:off x="2531155" y="2636712"/>
            <a:ext cx="2695432" cy="923330"/>
          </a:xfrm>
          <a:prstGeom prst="rect">
            <a:avLst/>
          </a:prstGeom>
          <a:solidFill>
            <a:schemeClr val="bg1">
              <a:lumMod val="85000"/>
            </a:schemeClr>
          </a:solidFill>
        </p:spPr>
        <p:txBody>
          <a:bodyPr wrap="square">
            <a:spAutoFit/>
          </a:bodyPr>
          <a:lstStyle>
            <a:defPPr>
              <a:defRPr lang="en-US"/>
            </a:defPPr>
            <a:lvl1pPr algn="ctr">
              <a:defRPr b="1">
                <a:solidFill>
                  <a:srgbClr val="569CD6"/>
                </a:solidFill>
                <a:effectLst/>
                <a:latin typeface="Menlo" panose="020B0609030804020204" pitchFamily="49" charset="0"/>
              </a:defRPr>
            </a:lvl1pPr>
          </a:lstStyle>
          <a:p>
            <a:r>
              <a:rPr lang="en-US" dirty="0"/>
              <a:t>Component Analysis</a:t>
            </a:r>
          </a:p>
          <a:p>
            <a:r>
              <a:rPr lang="en-US" b="0" dirty="0">
                <a:solidFill>
                  <a:schemeClr val="tx2"/>
                </a:solidFill>
              </a:rPr>
              <a:t>Filtering small communities</a:t>
            </a:r>
          </a:p>
        </p:txBody>
      </p:sp>
      <p:sp>
        <p:nvSpPr>
          <p:cNvPr id="13" name="TextBox 12">
            <a:extLst>
              <a:ext uri="{FF2B5EF4-FFF2-40B4-BE49-F238E27FC236}">
                <a16:creationId xmlns:a16="http://schemas.microsoft.com/office/drawing/2014/main" id="{EA81D097-351E-5852-0BD4-7638D301BDEB}"/>
              </a:ext>
            </a:extLst>
          </p:cNvPr>
          <p:cNvSpPr txBox="1"/>
          <p:nvPr/>
        </p:nvSpPr>
        <p:spPr>
          <a:xfrm>
            <a:off x="5154433" y="4751468"/>
            <a:ext cx="2515610" cy="646331"/>
          </a:xfrm>
          <a:prstGeom prst="rect">
            <a:avLst/>
          </a:prstGeom>
          <a:solidFill>
            <a:schemeClr val="bg1">
              <a:lumMod val="85000"/>
            </a:schemeClr>
          </a:solidFill>
        </p:spPr>
        <p:txBody>
          <a:bodyPr wrap="square">
            <a:spAutoFit/>
          </a:bodyPr>
          <a:lstStyle/>
          <a:p>
            <a:pPr algn="ctr"/>
            <a:r>
              <a:rPr lang="en-US" b="1" dirty="0">
                <a:solidFill>
                  <a:srgbClr val="569CD6"/>
                </a:solidFill>
                <a:effectLst/>
                <a:latin typeface="Menlo" panose="020B0609030804020204" pitchFamily="49" charset="0"/>
              </a:rPr>
              <a:t>Removing Isolated Nodes</a:t>
            </a:r>
            <a:endParaRPr lang="en-US" b="0" dirty="0">
              <a:solidFill>
                <a:srgbClr val="CCCCCC"/>
              </a:solidFill>
              <a:effectLst/>
              <a:latin typeface="Menlo" panose="020B0609030804020204" pitchFamily="49" charset="0"/>
            </a:endParaRPr>
          </a:p>
        </p:txBody>
      </p:sp>
      <p:pic>
        <p:nvPicPr>
          <p:cNvPr id="1026" name="Picture 2" descr="A conceptual illustration showing the process of data cleaning and preprocessing in data analysis. The scene includes a person sitting at a desk with a computer displaying a large dataset with scattered and unorganized data. The person is organizing and filtering the data, removing duplicates and correcting errors. On the desk, there are books, notes, and graphs that show before and after states of the data. The environment is modern and bright, symbolizing clarity and organization in data work.">
            <a:extLst>
              <a:ext uri="{FF2B5EF4-FFF2-40B4-BE49-F238E27FC236}">
                <a16:creationId xmlns:a16="http://schemas.microsoft.com/office/drawing/2014/main" id="{91F0D84D-0E00-7E16-9F24-9ED53E707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043" y="1548864"/>
            <a:ext cx="3193704" cy="256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230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28F9-7A91-6BBA-7730-A925C690B2EB}"/>
              </a:ext>
            </a:extLst>
          </p:cNvPr>
          <p:cNvSpPr>
            <a:spLocks noGrp="1"/>
          </p:cNvSpPr>
          <p:nvPr>
            <p:ph type="title"/>
          </p:nvPr>
        </p:nvSpPr>
        <p:spPr/>
        <p:txBody>
          <a:bodyPr>
            <a:noAutofit/>
          </a:bodyPr>
          <a:lstStyle/>
          <a:p>
            <a:r>
              <a:rPr lang="en-US" sz="4400" dirty="0"/>
              <a:t>DATA CLEANING AND PREPROCESSING – III</a:t>
            </a:r>
            <a:endParaRPr lang="en-US" sz="4000" dirty="0"/>
          </a:p>
        </p:txBody>
      </p:sp>
      <p:pic>
        <p:nvPicPr>
          <p:cNvPr id="4" name="Content Placeholder 3">
            <a:extLst>
              <a:ext uri="{FF2B5EF4-FFF2-40B4-BE49-F238E27FC236}">
                <a16:creationId xmlns:a16="http://schemas.microsoft.com/office/drawing/2014/main" id="{00D6FEB9-563C-C827-BAFE-5F1784B6999E}"/>
              </a:ext>
            </a:extLst>
          </p:cNvPr>
          <p:cNvPicPr>
            <a:picLocks noGrp="1" noChangeAspect="1"/>
          </p:cNvPicPr>
          <p:nvPr>
            <p:ph idx="1"/>
          </p:nvPr>
        </p:nvPicPr>
        <p:blipFill>
          <a:blip r:embed="rId2"/>
          <a:stretch>
            <a:fillRect/>
          </a:stretch>
        </p:blipFill>
        <p:spPr>
          <a:xfrm>
            <a:off x="1301720" y="1574228"/>
            <a:ext cx="6495814" cy="4901387"/>
          </a:xfrm>
          <a:prstGeom prst="rect">
            <a:avLst/>
          </a:prstGeom>
        </p:spPr>
      </p:pic>
      <p:sp>
        <p:nvSpPr>
          <p:cNvPr id="6" name="TextBox 5">
            <a:extLst>
              <a:ext uri="{FF2B5EF4-FFF2-40B4-BE49-F238E27FC236}">
                <a16:creationId xmlns:a16="http://schemas.microsoft.com/office/drawing/2014/main" id="{9B317C62-59D9-CEFD-4BA7-D07803B1877C}"/>
              </a:ext>
            </a:extLst>
          </p:cNvPr>
          <p:cNvSpPr txBox="1"/>
          <p:nvPr/>
        </p:nvSpPr>
        <p:spPr>
          <a:xfrm>
            <a:off x="8090904" y="3205569"/>
            <a:ext cx="3209442" cy="830997"/>
          </a:xfrm>
          <a:prstGeom prst="rect">
            <a:avLst/>
          </a:prstGeom>
          <a:noFill/>
        </p:spPr>
        <p:txBody>
          <a:bodyPr wrap="square">
            <a:spAutoFit/>
          </a:bodyPr>
          <a:lstStyle/>
          <a:p>
            <a:pPr algn="ctr"/>
            <a:r>
              <a:rPr lang="en-US" sz="2400" b="1" dirty="0">
                <a:solidFill>
                  <a:srgbClr val="569CD6"/>
                </a:solidFill>
                <a:effectLst/>
                <a:latin typeface="Menlo" panose="020B0609030804020204" pitchFamily="49" charset="0"/>
              </a:rPr>
              <a:t>Cleaned Graph Visualization</a:t>
            </a:r>
            <a:endParaRPr lang="en-US" sz="2400" b="0" dirty="0">
              <a:solidFill>
                <a:srgbClr val="CCCCCC"/>
              </a:solidFill>
              <a:effectLst/>
              <a:latin typeface="Menlo" panose="020B0609030804020204" pitchFamily="49" charset="0"/>
            </a:endParaRPr>
          </a:p>
        </p:txBody>
      </p:sp>
    </p:spTree>
    <p:extLst>
      <p:ext uri="{BB962C8B-B14F-4D97-AF65-F5344CB8AC3E}">
        <p14:creationId xmlns:p14="http://schemas.microsoft.com/office/powerpoint/2010/main" val="4099012887"/>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{99CCFC15-FF91-D14F-A4FB-50A3C12BC188}tf10001071</Template>
  <TotalTime>227</TotalTime>
  <Words>675</Words>
  <Application>Microsoft Macintosh PowerPoint</Application>
  <PresentationFormat>Widescreen</PresentationFormat>
  <Paragraphs>132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Gill Sans MT</vt:lpstr>
      <vt:lpstr>Impact</vt:lpstr>
      <vt:lpstr>Menlo</vt:lpstr>
      <vt:lpstr>Times New Roman</vt:lpstr>
      <vt:lpstr>Badge</vt:lpstr>
      <vt:lpstr>Enron network analysis and community DETECTION </vt:lpstr>
      <vt:lpstr>Agenda</vt:lpstr>
      <vt:lpstr>Introduction</vt:lpstr>
      <vt:lpstr>PROBLEM STATEMENT</vt:lpstr>
      <vt:lpstr>DATASET STATISTICS</vt:lpstr>
      <vt:lpstr>DATA CLEANING AND PREPROCESSING – The need</vt:lpstr>
      <vt:lpstr>DATA CLEANING AND PREPROCESSING - THE need - II</vt:lpstr>
      <vt:lpstr>DATA CLEANING AND PREPROCESSING - II</vt:lpstr>
      <vt:lpstr>DATA CLEANING AND PREPROCESSING – III</vt:lpstr>
      <vt:lpstr>Graph exploratory analysis - I</vt:lpstr>
      <vt:lpstr>Community detection - Louvain</vt:lpstr>
      <vt:lpstr>Community detection - LPA</vt:lpstr>
      <vt:lpstr>Community detection - Lieden</vt:lpstr>
      <vt:lpstr>Community detection - infomap</vt:lpstr>
      <vt:lpstr>Community detection - walktrap</vt:lpstr>
      <vt:lpstr>Community detection – Markov clustering</vt:lpstr>
      <vt:lpstr>Community detection – girvan newman</vt:lpstr>
      <vt:lpstr>Community detection – Girvan newman (l20)</vt:lpstr>
      <vt:lpstr>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Enron network analysis and community DETECTION </dc:title>
  <dc:creator>Kaustubh Lohani</dc:creator>
  <cp:lastModifiedBy>Kaustubh Lohani</cp:lastModifiedBy>
  <cp:revision>15</cp:revision>
  <dcterms:created xsi:type="dcterms:W3CDTF">2024-05-09T19:02:55Z</dcterms:created>
  <dcterms:modified xsi:type="dcterms:W3CDTF">2024-05-12T16:58:47Z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2024-05-09T19:39:03Z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bd03d14c-64e5-4d73-be56-58f84d42e74c</vt:lpwstr>
  </property>
  <property fmtid="{D5CDD505-2E9C-101B-9397-08002B2CF9AE}" pid="8" name="MSIP_Label_a73fd474-4f3c-44ed-88fb-5cc4bd2471bf_ContentBits">
    <vt:lpwstr>0</vt:lpwstr>
  </property>
</Properties>
</file>